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50359-C6BC-4C4A-9A5E-81ED97035A22}" type="datetimeFigureOut">
              <a:rPr lang="es-CO" smtClean="0"/>
              <a:t>25/01/2013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5A7888-0D6C-4E9F-A962-5187A56EA3C7}" type="slidenum">
              <a:rPr lang="es-CO" smtClean="0"/>
              <a:t>‹Nº›</a:t>
            </a:fld>
            <a:endParaRPr lang="es-CO"/>
          </a:p>
        </p:txBody>
      </p:sp>
    </p:spTree>
    <p:extLst>
      <p:ext uri="{BB962C8B-B14F-4D97-AF65-F5344CB8AC3E}">
        <p14:creationId xmlns:p14="http://schemas.microsoft.com/office/powerpoint/2010/main" val="1818644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64D697E-8E2F-4488-A44D-5C5B9812982F}" type="slidenum">
              <a:rPr lang="es-CO" smtClean="0"/>
              <a:pPr/>
              <a:t>6</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64D697E-8E2F-4488-A44D-5C5B9812982F}" type="slidenum">
              <a:rPr lang="es-CO" smtClean="0"/>
              <a:pPr/>
              <a:t>8</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153290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78089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291576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235359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258262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245128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3571636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197927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71553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95771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247FA4-135A-4FB8-87F8-1498346E690A}" type="datetimeFigureOut">
              <a:rPr lang="es-CO" smtClean="0"/>
              <a:t>25/01/2013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5DE6B7-8C20-4EB3-911C-5E27F455598B}" type="slidenum">
              <a:rPr lang="es-CO" smtClean="0"/>
              <a:t>‹Nº›</a:t>
            </a:fld>
            <a:endParaRPr lang="es-CO"/>
          </a:p>
        </p:txBody>
      </p:sp>
    </p:spTree>
    <p:extLst>
      <p:ext uri="{BB962C8B-B14F-4D97-AF65-F5344CB8AC3E}">
        <p14:creationId xmlns:p14="http://schemas.microsoft.com/office/powerpoint/2010/main" val="279909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47FA4-135A-4FB8-87F8-1498346E690A}" type="datetimeFigureOut">
              <a:rPr lang="es-CO" smtClean="0"/>
              <a:t>25/01/2013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DE6B7-8C20-4EB3-911C-5E27F455598B}" type="slidenum">
              <a:rPr lang="es-CO" smtClean="0"/>
              <a:t>‹Nº›</a:t>
            </a:fld>
            <a:endParaRPr lang="es-CO"/>
          </a:p>
        </p:txBody>
      </p:sp>
    </p:spTree>
    <p:extLst>
      <p:ext uri="{BB962C8B-B14F-4D97-AF65-F5344CB8AC3E}">
        <p14:creationId xmlns:p14="http://schemas.microsoft.com/office/powerpoint/2010/main" val="178423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O"/>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137007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r>
              <a:rPr lang="es-ES" dirty="0" smtClean="0"/>
              <a:t>Re-presentación</a:t>
            </a:r>
            <a:endParaRPr lang="es-CO" dirty="0"/>
          </a:p>
        </p:txBody>
      </p:sp>
      <p:sp>
        <p:nvSpPr>
          <p:cNvPr id="3" name="2 Marcador de contenido"/>
          <p:cNvSpPr>
            <a:spLocks noGrp="1"/>
          </p:cNvSpPr>
          <p:nvPr>
            <p:ph idx="1"/>
          </p:nvPr>
        </p:nvSpPr>
        <p:spPr>
          <a:xfrm>
            <a:off x="4857752" y="4786322"/>
            <a:ext cx="3686172" cy="785818"/>
          </a:xfrm>
        </p:spPr>
        <p:txBody>
          <a:bodyPr>
            <a:normAutofit/>
          </a:bodyPr>
          <a:lstStyle/>
          <a:p>
            <a:pPr>
              <a:buNone/>
            </a:pPr>
            <a:r>
              <a:rPr lang="pt-BR" sz="1800" dirty="0" err="1" smtClean="0"/>
              <a:t>Pantocrátor</a:t>
            </a:r>
            <a:r>
              <a:rPr lang="pt-BR" sz="1800" dirty="0" smtClean="0"/>
              <a:t> de </a:t>
            </a:r>
            <a:r>
              <a:rPr lang="pt-BR" sz="1800" dirty="0" err="1" smtClean="0"/>
              <a:t>Dafni</a:t>
            </a:r>
            <a:r>
              <a:rPr lang="pt-BR" sz="1800" dirty="0" smtClean="0"/>
              <a:t>, </a:t>
            </a:r>
            <a:r>
              <a:rPr lang="pt-BR" sz="1800" dirty="0" err="1" smtClean="0"/>
              <a:t>Grecia</a:t>
            </a:r>
            <a:r>
              <a:rPr lang="pt-BR" sz="1800" dirty="0" smtClean="0"/>
              <a:t>, sobre 1080-1100 </a:t>
            </a:r>
            <a:endParaRPr lang="es-CO" sz="1800" dirty="0"/>
          </a:p>
        </p:txBody>
      </p:sp>
      <p:pic>
        <p:nvPicPr>
          <p:cNvPr id="4098" name="Picture 2" descr="Archivo:Meister von Daphni 002.jpg"/>
          <p:cNvPicPr>
            <a:picLocks noChangeAspect="1" noChangeArrowheads="1"/>
          </p:cNvPicPr>
          <p:nvPr/>
        </p:nvPicPr>
        <p:blipFill>
          <a:blip r:embed="rId2" cstate="screen"/>
          <a:srcRect/>
          <a:stretch>
            <a:fillRect/>
          </a:stretch>
        </p:blipFill>
        <p:spPr bwMode="auto">
          <a:xfrm>
            <a:off x="642910" y="1643050"/>
            <a:ext cx="4071966" cy="4574927"/>
          </a:xfrm>
          <a:prstGeom prst="rect">
            <a:avLst/>
          </a:prstGeom>
          <a:noFill/>
        </p:spPr>
      </p:pic>
      <p:sp>
        <p:nvSpPr>
          <p:cNvPr id="5" name="4 CuadroTexto"/>
          <p:cNvSpPr txBox="1"/>
          <p:nvPr/>
        </p:nvSpPr>
        <p:spPr>
          <a:xfrm>
            <a:off x="7072330" y="5715016"/>
            <a:ext cx="1785950" cy="584775"/>
          </a:xfrm>
          <a:prstGeom prst="rect">
            <a:avLst/>
          </a:prstGeom>
          <a:noFill/>
        </p:spPr>
        <p:txBody>
          <a:bodyPr wrap="square" rtlCol="0">
            <a:spAutoFit/>
          </a:bodyPr>
          <a:lstStyle/>
          <a:p>
            <a:r>
              <a:rPr lang="es-ES" sz="1600" dirty="0" smtClean="0"/>
              <a:t>Atemporalidad</a:t>
            </a:r>
          </a:p>
          <a:p>
            <a:r>
              <a:rPr lang="es-ES" sz="1600" dirty="0" smtClean="0"/>
              <a:t>palabra</a:t>
            </a:r>
            <a:endParaRPr lang="es-CO" sz="1600" dirty="0"/>
          </a:p>
        </p:txBody>
      </p:sp>
    </p:spTree>
    <p:extLst>
      <p:ext uri="{BB962C8B-B14F-4D97-AF65-F5344CB8AC3E}">
        <p14:creationId xmlns:p14="http://schemas.microsoft.com/office/powerpoint/2010/main" val="2662178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r>
              <a:rPr lang="es-ES" dirty="0" smtClean="0"/>
              <a:t>Re-presentación</a:t>
            </a:r>
            <a:endParaRPr lang="es-CO" dirty="0"/>
          </a:p>
        </p:txBody>
      </p:sp>
      <p:pic>
        <p:nvPicPr>
          <p:cNvPr id="2050" name="Picture 2" descr="http://upload.wikimedia.org/wikipedia/commons/6/63/Michelangelos_David.jpg"/>
          <p:cNvPicPr>
            <a:picLocks noChangeAspect="1" noChangeArrowheads="1"/>
          </p:cNvPicPr>
          <p:nvPr/>
        </p:nvPicPr>
        <p:blipFill>
          <a:blip r:embed="rId2" cstate="screen"/>
          <a:srcRect/>
          <a:stretch>
            <a:fillRect/>
          </a:stretch>
        </p:blipFill>
        <p:spPr bwMode="auto">
          <a:xfrm>
            <a:off x="428596" y="1000108"/>
            <a:ext cx="4018370" cy="5357826"/>
          </a:xfrm>
          <a:prstGeom prst="rect">
            <a:avLst/>
          </a:prstGeom>
          <a:noFill/>
        </p:spPr>
      </p:pic>
      <p:sp>
        <p:nvSpPr>
          <p:cNvPr id="6" name="2 Marcador de contenido"/>
          <p:cNvSpPr>
            <a:spLocks noGrp="1"/>
          </p:cNvSpPr>
          <p:nvPr>
            <p:ph idx="1"/>
          </p:nvPr>
        </p:nvSpPr>
        <p:spPr>
          <a:xfrm>
            <a:off x="4572000" y="5286388"/>
            <a:ext cx="3686172" cy="1000132"/>
          </a:xfrm>
        </p:spPr>
        <p:txBody>
          <a:bodyPr>
            <a:normAutofit/>
          </a:bodyPr>
          <a:lstStyle/>
          <a:p>
            <a:pPr>
              <a:buNone/>
            </a:pPr>
            <a:r>
              <a:rPr lang="es-CO" sz="1800" dirty="0" err="1" smtClean="0"/>
              <a:t>Michelangelo</a:t>
            </a:r>
            <a:r>
              <a:rPr lang="es-CO" sz="1800" dirty="0" smtClean="0"/>
              <a:t> </a:t>
            </a:r>
            <a:r>
              <a:rPr lang="es-CO" sz="1800" dirty="0" err="1" smtClean="0"/>
              <a:t>Buonarroti</a:t>
            </a:r>
            <a:r>
              <a:rPr lang="es-CO" sz="1800" dirty="0" smtClean="0"/>
              <a:t>, David. Florencia, 1504</a:t>
            </a:r>
            <a:endParaRPr lang="es-CO" sz="1800" dirty="0"/>
          </a:p>
        </p:txBody>
      </p:sp>
      <p:sp>
        <p:nvSpPr>
          <p:cNvPr id="5" name="4 CuadroTexto"/>
          <p:cNvSpPr txBox="1"/>
          <p:nvPr/>
        </p:nvSpPr>
        <p:spPr>
          <a:xfrm>
            <a:off x="7000892" y="5857892"/>
            <a:ext cx="1785950" cy="584775"/>
          </a:xfrm>
          <a:prstGeom prst="rect">
            <a:avLst/>
          </a:prstGeom>
          <a:noFill/>
        </p:spPr>
        <p:txBody>
          <a:bodyPr wrap="square" rtlCol="0">
            <a:spAutoFit/>
          </a:bodyPr>
          <a:lstStyle/>
          <a:p>
            <a:r>
              <a:rPr lang="es-ES" sz="1600" dirty="0" smtClean="0"/>
              <a:t>Naturaleza</a:t>
            </a:r>
          </a:p>
          <a:p>
            <a:r>
              <a:rPr lang="es-ES" sz="1600" dirty="0" smtClean="0"/>
              <a:t>Arquitectura</a:t>
            </a:r>
            <a:endParaRPr lang="es-CO" sz="1600" dirty="0"/>
          </a:p>
        </p:txBody>
      </p:sp>
    </p:spTree>
    <p:extLst>
      <p:ext uri="{BB962C8B-B14F-4D97-AF65-F5344CB8AC3E}">
        <p14:creationId xmlns:p14="http://schemas.microsoft.com/office/powerpoint/2010/main" val="1168683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2987824" y="2348880"/>
            <a:ext cx="2890664" cy="1828800"/>
          </a:xfrm>
        </p:spPr>
        <p:txBody>
          <a:bodyPr/>
          <a:lstStyle/>
          <a:p>
            <a:r>
              <a:rPr lang="es-CO" dirty="0" smtClean="0"/>
              <a:t>Estilo</a:t>
            </a:r>
          </a:p>
          <a:p>
            <a:r>
              <a:rPr lang="es-CO" dirty="0" smtClean="0"/>
              <a:t>Forma</a:t>
            </a:r>
          </a:p>
          <a:p>
            <a:r>
              <a:rPr lang="es-CO" dirty="0" smtClean="0"/>
              <a:t>Movimiento</a:t>
            </a:r>
          </a:p>
        </p:txBody>
      </p:sp>
    </p:spTree>
    <p:extLst>
      <p:ext uri="{BB962C8B-B14F-4D97-AF65-F5344CB8AC3E}">
        <p14:creationId xmlns:p14="http://schemas.microsoft.com/office/powerpoint/2010/main" val="364823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Presentación 1</a:t>
            </a:r>
            <a:endParaRPr lang="es-ES" dirty="0"/>
          </a:p>
        </p:txBody>
      </p:sp>
      <p:sp>
        <p:nvSpPr>
          <p:cNvPr id="3" name="2 Subtítulo"/>
          <p:cNvSpPr>
            <a:spLocks noGrp="1"/>
          </p:cNvSpPr>
          <p:nvPr>
            <p:ph type="subTitle" idx="1"/>
          </p:nvPr>
        </p:nvSpPr>
        <p:spPr/>
        <p:txBody>
          <a:bodyPr/>
          <a:lstStyle/>
          <a:p>
            <a:r>
              <a:rPr lang="es-ES" dirty="0" smtClean="0"/>
              <a:t>La historia del arte como un capítulo</a:t>
            </a:r>
            <a:endParaRPr lang="es-ES" dirty="0"/>
          </a:p>
        </p:txBody>
      </p:sp>
    </p:spTree>
    <p:extLst>
      <p:ext uri="{BB962C8B-B14F-4D97-AF65-F5344CB8AC3E}">
        <p14:creationId xmlns:p14="http://schemas.microsoft.com/office/powerpoint/2010/main" val="388278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428596" y="3643314"/>
            <a:ext cx="1643062" cy="2495550"/>
          </a:xfrm>
          <a:prstGeom prst="rect">
            <a:avLst/>
          </a:prstGeom>
          <a:noFill/>
          <a:ln w="9525">
            <a:noFill/>
            <a:miter lim="800000"/>
            <a:headEnd/>
            <a:tailEnd/>
          </a:ln>
        </p:spPr>
      </p:pic>
      <p:sp>
        <p:nvSpPr>
          <p:cNvPr id="5" name="6 CuadroTexto"/>
          <p:cNvSpPr txBox="1">
            <a:spLocks noChangeArrowheads="1"/>
          </p:cNvSpPr>
          <p:nvPr/>
        </p:nvSpPr>
        <p:spPr bwMode="auto">
          <a:xfrm>
            <a:off x="285721" y="6129339"/>
            <a:ext cx="2786062" cy="523875"/>
          </a:xfrm>
          <a:prstGeom prst="rect">
            <a:avLst/>
          </a:prstGeom>
          <a:noFill/>
          <a:ln w="9525">
            <a:noFill/>
            <a:miter lim="800000"/>
            <a:headEnd/>
            <a:tailEnd/>
          </a:ln>
        </p:spPr>
        <p:txBody>
          <a:bodyPr>
            <a:spAutoFit/>
          </a:bodyPr>
          <a:lstStyle/>
          <a:p>
            <a:r>
              <a:rPr lang="es-ES" sz="1400"/>
              <a:t>Grabado Medieval de Joaquín de Fiore (1135- 1202)</a:t>
            </a:r>
          </a:p>
        </p:txBody>
      </p:sp>
      <p:sp>
        <p:nvSpPr>
          <p:cNvPr id="6" name="10 CuadroTexto"/>
          <p:cNvSpPr txBox="1">
            <a:spLocks noChangeArrowheads="1"/>
          </p:cNvSpPr>
          <p:nvPr/>
        </p:nvSpPr>
        <p:spPr bwMode="auto">
          <a:xfrm>
            <a:off x="2428846" y="4714876"/>
            <a:ext cx="5643562" cy="1016000"/>
          </a:xfrm>
          <a:prstGeom prst="rect">
            <a:avLst/>
          </a:prstGeom>
          <a:solidFill>
            <a:schemeClr val="bg1"/>
          </a:solidFill>
          <a:ln w="9525">
            <a:noFill/>
            <a:miter lim="800000"/>
            <a:headEnd/>
            <a:tailEnd/>
          </a:ln>
        </p:spPr>
        <p:txBody>
          <a:bodyPr>
            <a:spAutoFit/>
          </a:bodyPr>
          <a:lstStyle/>
          <a:p>
            <a:r>
              <a:rPr lang="es-ES" sz="1200" dirty="0"/>
              <a:t>: “Las </a:t>
            </a:r>
            <a:r>
              <a:rPr lang="es-ES" sz="1200" dirty="0" err="1"/>
              <a:t>dispositiones</a:t>
            </a:r>
            <a:r>
              <a:rPr lang="es-ES" sz="1200" dirty="0"/>
              <a:t> de la Santa Escritura nos muestran tres status del mundo. El primer estado fue de la esclavitud servil, el segundo el de la servidumbre filial, el tercero el de la libertad. El primer status pertenece al padre, el segundo al hijo, y el tercero al espíritu santo”. </a:t>
            </a:r>
            <a:r>
              <a:rPr lang="es-ES" sz="1200" i="1" dirty="0" err="1"/>
              <a:t>Novi</a:t>
            </a:r>
            <a:r>
              <a:rPr lang="es-ES" sz="1200" i="1" dirty="0"/>
              <a:t> </a:t>
            </a:r>
            <a:r>
              <a:rPr lang="es-ES" sz="1200" i="1" dirty="0" err="1"/>
              <a:t>ac</a:t>
            </a:r>
            <a:r>
              <a:rPr lang="es-ES" sz="1200" i="1" dirty="0"/>
              <a:t> </a:t>
            </a:r>
            <a:r>
              <a:rPr lang="es-ES" sz="1200" i="1" dirty="0" err="1"/>
              <a:t>Veteris</a:t>
            </a:r>
            <a:r>
              <a:rPr lang="es-ES" sz="1200" i="1" dirty="0"/>
              <a:t> </a:t>
            </a:r>
            <a:r>
              <a:rPr lang="es-ES" sz="1200" i="1" dirty="0" err="1"/>
              <a:t>Testamenti</a:t>
            </a:r>
            <a:r>
              <a:rPr lang="es-ES" sz="1200" i="1" dirty="0"/>
              <a:t> </a:t>
            </a:r>
            <a:endParaRPr lang="es-ES" sz="1200" dirty="0"/>
          </a:p>
          <a:p>
            <a:endParaRPr lang="es-ES" sz="1200" dirty="0"/>
          </a:p>
        </p:txBody>
      </p:sp>
      <p:pic>
        <p:nvPicPr>
          <p:cNvPr id="7" name="Picture 2"/>
          <p:cNvPicPr>
            <a:picLocks noChangeAspect="1" noChangeArrowheads="1"/>
          </p:cNvPicPr>
          <p:nvPr/>
        </p:nvPicPr>
        <p:blipFill>
          <a:blip r:embed="rId3"/>
          <a:srcRect/>
          <a:stretch>
            <a:fillRect/>
          </a:stretch>
        </p:blipFill>
        <p:spPr bwMode="auto">
          <a:xfrm>
            <a:off x="5000625" y="1428750"/>
            <a:ext cx="3238500" cy="2428875"/>
          </a:xfrm>
          <a:prstGeom prst="rect">
            <a:avLst/>
          </a:prstGeom>
          <a:noFill/>
          <a:ln w="9525">
            <a:noFill/>
            <a:miter lim="800000"/>
            <a:headEnd/>
            <a:tailEnd/>
          </a:ln>
        </p:spPr>
      </p:pic>
      <p:sp>
        <p:nvSpPr>
          <p:cNvPr id="8" name="12 CuadroTexto"/>
          <p:cNvSpPr txBox="1">
            <a:spLocks noChangeArrowheads="1"/>
          </p:cNvSpPr>
          <p:nvPr/>
        </p:nvSpPr>
        <p:spPr bwMode="auto">
          <a:xfrm>
            <a:off x="4572000" y="3857625"/>
            <a:ext cx="4357688" cy="738188"/>
          </a:xfrm>
          <a:prstGeom prst="rect">
            <a:avLst/>
          </a:prstGeom>
          <a:solidFill>
            <a:schemeClr val="bg1"/>
          </a:solidFill>
          <a:ln w="9525">
            <a:noFill/>
            <a:miter lim="800000"/>
            <a:headEnd/>
            <a:tailEnd/>
          </a:ln>
        </p:spPr>
        <p:txBody>
          <a:bodyPr>
            <a:spAutoFit/>
          </a:bodyPr>
          <a:lstStyle/>
          <a:p>
            <a:r>
              <a:rPr lang="es-ES" sz="1400" dirty="0"/>
              <a:t>Rueda de </a:t>
            </a:r>
            <a:r>
              <a:rPr lang="es-ES" sz="1400" dirty="0" err="1"/>
              <a:t>Konnark</a:t>
            </a:r>
            <a:r>
              <a:rPr lang="es-ES" sz="1400" dirty="0"/>
              <a:t>, Orissa, India, Siglo XIII</a:t>
            </a:r>
          </a:p>
          <a:p>
            <a:r>
              <a:rPr lang="es-ES" sz="1400" dirty="0"/>
              <a:t> - representación de escenas de la vida cotidiana en la rueda</a:t>
            </a:r>
          </a:p>
        </p:txBody>
      </p:sp>
      <p:sp>
        <p:nvSpPr>
          <p:cNvPr id="10" name="1 Título"/>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400" b="0" i="0" u="none" strike="noStrike" kern="1200" cap="none" spc="0" normalizeH="0" baseline="0" noProof="0" dirty="0" smtClean="0">
                <a:ln>
                  <a:noFill/>
                </a:ln>
                <a:solidFill>
                  <a:schemeClr val="tx1"/>
                </a:solidFill>
                <a:effectLst/>
                <a:uLnTx/>
                <a:uFillTx/>
                <a:latin typeface="+mj-lt"/>
                <a:ea typeface="+mj-ea"/>
                <a:cs typeface="+mj-cs"/>
              </a:rPr>
              <a:t>Definiciones</a:t>
            </a:r>
            <a:endParaRPr kumimoji="0" lang="es-CO"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2 Marcador de contenido"/>
          <p:cNvSpPr>
            <a:spLocks noGrp="1"/>
          </p:cNvSpPr>
          <p:nvPr>
            <p:ph idx="1"/>
          </p:nvPr>
        </p:nvSpPr>
        <p:spPr>
          <a:xfrm>
            <a:off x="457200" y="1600200"/>
            <a:ext cx="8229600" cy="4525963"/>
          </a:xfrm>
        </p:spPr>
        <p:txBody>
          <a:bodyPr/>
          <a:lstStyle/>
          <a:p>
            <a:r>
              <a:rPr lang="es-ES" dirty="0" smtClean="0"/>
              <a:t>Historia</a:t>
            </a:r>
          </a:p>
          <a:p>
            <a:r>
              <a:rPr lang="es-ES" dirty="0" smtClean="0"/>
              <a:t>Historiografía</a:t>
            </a:r>
          </a:p>
          <a:p>
            <a:r>
              <a:rPr lang="es-ES" dirty="0" smtClean="0"/>
              <a:t>Modernidad</a:t>
            </a:r>
            <a:endParaRPr lang="es-CO" dirty="0"/>
          </a:p>
        </p:txBody>
      </p:sp>
    </p:spTree>
    <p:extLst>
      <p:ext uri="{BB962C8B-B14F-4D97-AF65-F5344CB8AC3E}">
        <p14:creationId xmlns:p14="http://schemas.microsoft.com/office/powerpoint/2010/main" val="3392688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4" name="Picture 3"/>
          <p:cNvPicPr>
            <a:picLocks noChangeAspect="1" noChangeArrowheads="1"/>
          </p:cNvPicPr>
          <p:nvPr/>
        </p:nvPicPr>
        <p:blipFill>
          <a:blip r:embed="rId2"/>
          <a:srcRect b="9116"/>
          <a:stretch>
            <a:fillRect/>
          </a:stretch>
        </p:blipFill>
        <p:spPr bwMode="auto">
          <a:xfrm>
            <a:off x="5857849" y="1928802"/>
            <a:ext cx="2343150" cy="3086100"/>
          </a:xfrm>
          <a:prstGeom prst="rect">
            <a:avLst/>
          </a:prstGeom>
          <a:noFill/>
          <a:ln w="9525">
            <a:noFill/>
            <a:miter lim="800000"/>
            <a:headEnd/>
            <a:tailEnd/>
          </a:ln>
        </p:spPr>
      </p:pic>
      <p:sp>
        <p:nvSpPr>
          <p:cNvPr id="5" name="8 CuadroTexto"/>
          <p:cNvSpPr txBox="1">
            <a:spLocks noChangeArrowheads="1"/>
          </p:cNvSpPr>
          <p:nvPr/>
        </p:nvSpPr>
        <p:spPr bwMode="auto">
          <a:xfrm>
            <a:off x="5857849" y="4943465"/>
            <a:ext cx="2786063" cy="523875"/>
          </a:xfrm>
          <a:prstGeom prst="rect">
            <a:avLst/>
          </a:prstGeom>
          <a:noFill/>
          <a:ln w="9525">
            <a:noFill/>
            <a:miter lim="800000"/>
            <a:headEnd/>
            <a:tailEnd/>
          </a:ln>
        </p:spPr>
        <p:txBody>
          <a:bodyPr>
            <a:spAutoFit/>
          </a:bodyPr>
          <a:lstStyle/>
          <a:p>
            <a:r>
              <a:rPr lang="es-ES" sz="1400"/>
              <a:t>Zurbarán, Francisco de. </a:t>
            </a:r>
          </a:p>
          <a:p>
            <a:r>
              <a:rPr lang="es-ES" sz="1400"/>
              <a:t>San Agustín (354-430)1630</a:t>
            </a:r>
          </a:p>
        </p:txBody>
      </p:sp>
      <p:sp>
        <p:nvSpPr>
          <p:cNvPr id="6" name="9 Rectángulo"/>
          <p:cNvSpPr>
            <a:spLocks noChangeArrowheads="1"/>
          </p:cNvSpPr>
          <p:nvPr/>
        </p:nvSpPr>
        <p:spPr bwMode="auto">
          <a:xfrm>
            <a:off x="928662" y="3038465"/>
            <a:ext cx="4572000" cy="1384300"/>
          </a:xfrm>
          <a:prstGeom prst="rect">
            <a:avLst/>
          </a:prstGeom>
          <a:solidFill>
            <a:schemeClr val="bg1"/>
          </a:solidFill>
          <a:ln w="9525">
            <a:solidFill>
              <a:schemeClr val="bg1"/>
            </a:solidFill>
            <a:miter lim="800000"/>
            <a:headEnd/>
            <a:tailEnd/>
          </a:ln>
        </p:spPr>
        <p:txBody>
          <a:bodyPr>
            <a:spAutoFit/>
          </a:bodyPr>
          <a:lstStyle/>
          <a:p>
            <a:r>
              <a:rPr lang="es-ES" sz="1200"/>
              <a:t>(12) "No os sorprendáis, que vendrá la hora en que todos los que están en los monumentos escucharán su voz, y saldrán, los que hicieron el bien para la resurrección de la vida, los que hicieron el mal, para la resurrección del juicio". (…)Por cierto dijo ‘mil años’ para representar todos los años de este tiempo, para que con un número perfecto se indicara la misma plenitud del tiempo.” Civitate Dei, San Agustín</a:t>
            </a:r>
          </a:p>
        </p:txBody>
      </p:sp>
    </p:spTree>
    <p:extLst>
      <p:ext uri="{BB962C8B-B14F-4D97-AF65-F5344CB8AC3E}">
        <p14:creationId xmlns:p14="http://schemas.microsoft.com/office/powerpoint/2010/main" val="428510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6" name="5 Conector recto"/>
          <p:cNvCxnSpPr/>
          <p:nvPr/>
        </p:nvCxnSpPr>
        <p:spPr>
          <a:xfrm rot="5400000">
            <a:off x="-499293" y="2856713"/>
            <a:ext cx="3286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rot="5400000">
            <a:off x="786591" y="2785253"/>
            <a:ext cx="3286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2001037" y="2785253"/>
            <a:ext cx="32861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9" name="13 CuadroTexto"/>
          <p:cNvSpPr txBox="1">
            <a:spLocks noChangeArrowheads="1"/>
          </p:cNvSpPr>
          <p:nvPr/>
        </p:nvSpPr>
        <p:spPr bwMode="auto">
          <a:xfrm>
            <a:off x="1214414" y="857232"/>
            <a:ext cx="857250" cy="369888"/>
          </a:xfrm>
          <a:prstGeom prst="rect">
            <a:avLst/>
          </a:prstGeom>
          <a:noFill/>
          <a:ln w="9525">
            <a:noFill/>
            <a:miter lim="800000"/>
            <a:headEnd/>
            <a:tailEnd/>
          </a:ln>
        </p:spPr>
        <p:txBody>
          <a:bodyPr>
            <a:spAutoFit/>
          </a:bodyPr>
          <a:lstStyle/>
          <a:p>
            <a:r>
              <a:rPr lang="es-ES" dirty="0">
                <a:solidFill>
                  <a:schemeClr val="bg1"/>
                </a:solidFill>
                <a:latin typeface="Calibri" pitchFamily="34" charset="0"/>
              </a:rPr>
              <a:t>S.XVIII</a:t>
            </a:r>
            <a:endParaRPr lang="es-CO" dirty="0">
              <a:solidFill>
                <a:schemeClr val="bg1"/>
              </a:solidFill>
              <a:latin typeface="Calibri" pitchFamily="34" charset="0"/>
            </a:endParaRPr>
          </a:p>
        </p:txBody>
      </p:sp>
      <p:sp>
        <p:nvSpPr>
          <p:cNvPr id="12" name="16 CuadroTexto"/>
          <p:cNvSpPr txBox="1">
            <a:spLocks noChangeArrowheads="1"/>
          </p:cNvSpPr>
          <p:nvPr/>
        </p:nvSpPr>
        <p:spPr bwMode="auto">
          <a:xfrm>
            <a:off x="2500298" y="785794"/>
            <a:ext cx="857250" cy="369888"/>
          </a:xfrm>
          <a:prstGeom prst="rect">
            <a:avLst/>
          </a:prstGeom>
          <a:noFill/>
          <a:ln w="9525">
            <a:noFill/>
            <a:miter lim="800000"/>
            <a:headEnd/>
            <a:tailEnd/>
          </a:ln>
        </p:spPr>
        <p:txBody>
          <a:bodyPr>
            <a:spAutoFit/>
          </a:bodyPr>
          <a:lstStyle/>
          <a:p>
            <a:r>
              <a:rPr lang="es-ES" dirty="0">
                <a:solidFill>
                  <a:schemeClr val="bg1"/>
                </a:solidFill>
                <a:latin typeface="Calibri" pitchFamily="34" charset="0"/>
              </a:rPr>
              <a:t>S.XIX</a:t>
            </a:r>
            <a:endParaRPr lang="es-CO" dirty="0">
              <a:solidFill>
                <a:schemeClr val="bg1"/>
              </a:solidFill>
              <a:latin typeface="Calibri" pitchFamily="34" charset="0"/>
            </a:endParaRPr>
          </a:p>
        </p:txBody>
      </p:sp>
      <p:sp>
        <p:nvSpPr>
          <p:cNvPr id="13" name="17 CuadroTexto"/>
          <p:cNvSpPr txBox="1">
            <a:spLocks noChangeArrowheads="1"/>
          </p:cNvSpPr>
          <p:nvPr/>
        </p:nvSpPr>
        <p:spPr bwMode="auto">
          <a:xfrm>
            <a:off x="3643306" y="785794"/>
            <a:ext cx="1428760" cy="369332"/>
          </a:xfrm>
          <a:prstGeom prst="rect">
            <a:avLst/>
          </a:prstGeom>
          <a:noFill/>
          <a:ln w="9525">
            <a:noFill/>
            <a:miter lim="800000"/>
            <a:headEnd/>
            <a:tailEnd/>
          </a:ln>
        </p:spPr>
        <p:txBody>
          <a:bodyPr wrap="square">
            <a:spAutoFit/>
          </a:bodyPr>
          <a:lstStyle/>
          <a:p>
            <a:r>
              <a:rPr lang="es-ES" dirty="0" smtClean="0">
                <a:solidFill>
                  <a:schemeClr val="bg1"/>
                </a:solidFill>
                <a:latin typeface="Calibri" pitchFamily="34" charset="0"/>
              </a:rPr>
              <a:t>1900-1945</a:t>
            </a:r>
            <a:endParaRPr lang="es-CO" dirty="0">
              <a:solidFill>
                <a:schemeClr val="bg1"/>
              </a:solidFill>
              <a:latin typeface="Calibri" pitchFamily="34" charset="0"/>
            </a:endParaRPr>
          </a:p>
        </p:txBody>
      </p:sp>
      <p:sp>
        <p:nvSpPr>
          <p:cNvPr id="16" name="20 CuadroTexto"/>
          <p:cNvSpPr txBox="1">
            <a:spLocks noChangeArrowheads="1"/>
          </p:cNvSpPr>
          <p:nvPr/>
        </p:nvSpPr>
        <p:spPr bwMode="auto">
          <a:xfrm>
            <a:off x="1214414" y="1643050"/>
            <a:ext cx="1500188" cy="1169988"/>
          </a:xfrm>
          <a:prstGeom prst="rect">
            <a:avLst/>
          </a:prstGeom>
          <a:noFill/>
          <a:ln w="9525">
            <a:noFill/>
            <a:miter lim="800000"/>
            <a:headEnd/>
            <a:tailEnd/>
          </a:ln>
        </p:spPr>
        <p:txBody>
          <a:bodyPr>
            <a:spAutoFit/>
          </a:bodyPr>
          <a:lstStyle/>
          <a:p>
            <a:r>
              <a:rPr lang="es-ES" sz="1400" b="1" dirty="0" err="1">
                <a:solidFill>
                  <a:schemeClr val="bg1"/>
                </a:solidFill>
                <a:latin typeface="Calibri" pitchFamily="34" charset="0"/>
              </a:rPr>
              <a:t>Joachim</a:t>
            </a:r>
            <a:r>
              <a:rPr lang="es-ES" sz="1400" b="1" dirty="0">
                <a:solidFill>
                  <a:schemeClr val="bg1"/>
                </a:solidFill>
                <a:latin typeface="Calibri" pitchFamily="34" charset="0"/>
              </a:rPr>
              <a:t> </a:t>
            </a:r>
            <a:r>
              <a:rPr lang="es-ES" sz="1400" b="1" dirty="0" err="1">
                <a:solidFill>
                  <a:schemeClr val="bg1"/>
                </a:solidFill>
                <a:latin typeface="Calibri" pitchFamily="34" charset="0"/>
              </a:rPr>
              <a:t>Winckelman</a:t>
            </a:r>
            <a:endParaRPr lang="es-ES" sz="1400" b="1" dirty="0">
              <a:solidFill>
                <a:schemeClr val="bg1"/>
              </a:solidFill>
              <a:latin typeface="Calibri" pitchFamily="34" charset="0"/>
            </a:endParaRPr>
          </a:p>
          <a:p>
            <a:r>
              <a:rPr lang="es-ES" sz="1400" dirty="0">
                <a:solidFill>
                  <a:schemeClr val="bg1"/>
                </a:solidFill>
                <a:latin typeface="Calibri" pitchFamily="34" charset="0"/>
              </a:rPr>
              <a:t>Brandeburgo-Alemania</a:t>
            </a:r>
          </a:p>
          <a:p>
            <a:r>
              <a:rPr lang="es-ES" sz="1400" dirty="0">
                <a:solidFill>
                  <a:schemeClr val="bg1"/>
                </a:solidFill>
                <a:latin typeface="Calibri" pitchFamily="34" charset="0"/>
              </a:rPr>
              <a:t>1717-1768</a:t>
            </a:r>
            <a:endParaRPr lang="es-CO" sz="1400" dirty="0">
              <a:solidFill>
                <a:schemeClr val="bg1"/>
              </a:solidFill>
              <a:latin typeface="Calibri" pitchFamily="34" charset="0"/>
            </a:endParaRPr>
          </a:p>
        </p:txBody>
      </p:sp>
      <p:sp>
        <p:nvSpPr>
          <p:cNvPr id="17" name="21 CuadroTexto"/>
          <p:cNvSpPr txBox="1">
            <a:spLocks noChangeArrowheads="1"/>
          </p:cNvSpPr>
          <p:nvPr/>
        </p:nvSpPr>
        <p:spPr bwMode="auto">
          <a:xfrm>
            <a:off x="2500298" y="1142984"/>
            <a:ext cx="1143000" cy="738188"/>
          </a:xfrm>
          <a:prstGeom prst="rect">
            <a:avLst/>
          </a:prstGeom>
          <a:noFill/>
          <a:ln w="57150">
            <a:solidFill>
              <a:schemeClr val="bg1"/>
            </a:solidFill>
            <a:miter lim="800000"/>
            <a:headEnd/>
            <a:tailEnd/>
          </a:ln>
        </p:spPr>
        <p:txBody>
          <a:bodyPr>
            <a:spAutoFit/>
          </a:bodyPr>
          <a:lstStyle/>
          <a:p>
            <a:r>
              <a:rPr lang="es-ES" sz="1400" b="1" dirty="0" err="1">
                <a:solidFill>
                  <a:schemeClr val="bg1"/>
                </a:solidFill>
                <a:latin typeface="Calibri" pitchFamily="34" charset="0"/>
              </a:rPr>
              <a:t>Burckhardt</a:t>
            </a:r>
            <a:endParaRPr lang="es-ES" sz="1400" b="1" dirty="0">
              <a:solidFill>
                <a:schemeClr val="bg1"/>
              </a:solidFill>
              <a:latin typeface="Calibri" pitchFamily="34" charset="0"/>
            </a:endParaRPr>
          </a:p>
          <a:p>
            <a:r>
              <a:rPr lang="es-ES" sz="1400" dirty="0">
                <a:solidFill>
                  <a:schemeClr val="bg1"/>
                </a:solidFill>
                <a:latin typeface="Calibri" pitchFamily="34" charset="0"/>
              </a:rPr>
              <a:t>Basilea-Suiza</a:t>
            </a:r>
          </a:p>
          <a:p>
            <a:r>
              <a:rPr lang="es-ES" sz="1400" dirty="0">
                <a:solidFill>
                  <a:schemeClr val="bg1"/>
                </a:solidFill>
                <a:latin typeface="Calibri" pitchFamily="34" charset="0"/>
              </a:rPr>
              <a:t>1818-1897</a:t>
            </a:r>
            <a:endParaRPr lang="es-CO" sz="1400" dirty="0">
              <a:solidFill>
                <a:schemeClr val="bg1"/>
              </a:solidFill>
              <a:latin typeface="Calibri" pitchFamily="34" charset="0"/>
            </a:endParaRPr>
          </a:p>
        </p:txBody>
      </p:sp>
      <p:sp>
        <p:nvSpPr>
          <p:cNvPr id="18" name="22 CuadroTexto"/>
          <p:cNvSpPr txBox="1">
            <a:spLocks noChangeArrowheads="1"/>
          </p:cNvSpPr>
          <p:nvPr/>
        </p:nvSpPr>
        <p:spPr bwMode="auto">
          <a:xfrm>
            <a:off x="3071802" y="2143116"/>
            <a:ext cx="1143000" cy="738187"/>
          </a:xfrm>
          <a:prstGeom prst="rect">
            <a:avLst/>
          </a:prstGeom>
          <a:noFill/>
          <a:ln w="9525">
            <a:solidFill>
              <a:schemeClr val="bg2">
                <a:lumMod val="50000"/>
              </a:schemeClr>
            </a:solidFill>
            <a:miter lim="800000"/>
            <a:headEnd/>
            <a:tailEnd/>
          </a:ln>
        </p:spPr>
        <p:txBody>
          <a:bodyPr>
            <a:spAutoFit/>
          </a:bodyPr>
          <a:lstStyle/>
          <a:p>
            <a:r>
              <a:rPr lang="es-ES" sz="1400" b="1" dirty="0" err="1">
                <a:solidFill>
                  <a:schemeClr val="bg1"/>
                </a:solidFill>
                <a:latin typeface="Calibri" pitchFamily="34" charset="0"/>
              </a:rPr>
              <a:t>Wölfflin</a:t>
            </a:r>
            <a:endParaRPr lang="es-ES" sz="1400" b="1" dirty="0">
              <a:solidFill>
                <a:schemeClr val="bg1"/>
              </a:solidFill>
              <a:latin typeface="Calibri" pitchFamily="34" charset="0"/>
            </a:endParaRPr>
          </a:p>
          <a:p>
            <a:r>
              <a:rPr lang="es-ES" sz="1400" dirty="0">
                <a:solidFill>
                  <a:schemeClr val="bg1"/>
                </a:solidFill>
                <a:latin typeface="Calibri" pitchFamily="34" charset="0"/>
              </a:rPr>
              <a:t>Basilea-Suiza</a:t>
            </a:r>
          </a:p>
          <a:p>
            <a:r>
              <a:rPr lang="es-ES" sz="1400" dirty="0">
                <a:solidFill>
                  <a:schemeClr val="bg1"/>
                </a:solidFill>
                <a:latin typeface="Calibri" pitchFamily="34" charset="0"/>
              </a:rPr>
              <a:t>1864-1945</a:t>
            </a:r>
            <a:endParaRPr lang="es-CO" sz="1400" dirty="0">
              <a:solidFill>
                <a:schemeClr val="bg1"/>
              </a:solidFill>
              <a:latin typeface="Calibri" pitchFamily="34" charset="0"/>
            </a:endParaRPr>
          </a:p>
        </p:txBody>
      </p:sp>
      <p:sp>
        <p:nvSpPr>
          <p:cNvPr id="19" name="23 CuadroTexto"/>
          <p:cNvSpPr txBox="1">
            <a:spLocks noChangeArrowheads="1"/>
          </p:cNvSpPr>
          <p:nvPr/>
        </p:nvSpPr>
        <p:spPr bwMode="auto">
          <a:xfrm>
            <a:off x="3071802" y="3000372"/>
            <a:ext cx="1143000" cy="1169987"/>
          </a:xfrm>
          <a:prstGeom prst="rect">
            <a:avLst/>
          </a:prstGeom>
          <a:noFill/>
          <a:ln w="9525">
            <a:solidFill>
              <a:srgbClr val="FFFF00"/>
            </a:solidFill>
            <a:miter lim="800000"/>
            <a:headEnd/>
            <a:tailEnd/>
          </a:ln>
        </p:spPr>
        <p:txBody>
          <a:bodyPr>
            <a:spAutoFit/>
          </a:bodyPr>
          <a:lstStyle/>
          <a:p>
            <a:r>
              <a:rPr lang="es-ES" sz="1400" b="1" dirty="0" err="1">
                <a:solidFill>
                  <a:schemeClr val="bg1"/>
                </a:solidFill>
                <a:latin typeface="Calibri" pitchFamily="34" charset="0"/>
              </a:rPr>
              <a:t>Aby</a:t>
            </a:r>
            <a:r>
              <a:rPr lang="es-ES" sz="1400" b="1" dirty="0">
                <a:solidFill>
                  <a:schemeClr val="bg1"/>
                </a:solidFill>
                <a:latin typeface="Calibri" pitchFamily="34" charset="0"/>
              </a:rPr>
              <a:t> </a:t>
            </a:r>
            <a:r>
              <a:rPr lang="es-ES" sz="1400" b="1" dirty="0" err="1">
                <a:solidFill>
                  <a:schemeClr val="bg1"/>
                </a:solidFill>
                <a:latin typeface="Calibri" pitchFamily="34" charset="0"/>
              </a:rPr>
              <a:t>Warburg</a:t>
            </a:r>
            <a:r>
              <a:rPr lang="es-ES" sz="1400" b="1" dirty="0">
                <a:solidFill>
                  <a:schemeClr val="bg1"/>
                </a:solidFill>
                <a:latin typeface="Calibri" pitchFamily="34" charset="0"/>
              </a:rPr>
              <a:t> </a:t>
            </a:r>
            <a:r>
              <a:rPr lang="es-ES" sz="1400" dirty="0">
                <a:solidFill>
                  <a:schemeClr val="bg1"/>
                </a:solidFill>
                <a:latin typeface="Calibri" pitchFamily="34" charset="0"/>
              </a:rPr>
              <a:t>–Hamburgo-Alemania</a:t>
            </a:r>
          </a:p>
          <a:p>
            <a:r>
              <a:rPr lang="es-ES" sz="1400" dirty="0">
                <a:solidFill>
                  <a:schemeClr val="bg1"/>
                </a:solidFill>
                <a:latin typeface="Calibri" pitchFamily="34" charset="0"/>
              </a:rPr>
              <a:t>1866-1929</a:t>
            </a:r>
            <a:endParaRPr lang="es-CO" sz="1400" dirty="0">
              <a:solidFill>
                <a:schemeClr val="bg1"/>
              </a:solidFill>
              <a:latin typeface="Calibri" pitchFamily="34" charset="0"/>
            </a:endParaRPr>
          </a:p>
        </p:txBody>
      </p:sp>
      <p:sp>
        <p:nvSpPr>
          <p:cNvPr id="20" name="24 CuadroTexto"/>
          <p:cNvSpPr txBox="1">
            <a:spLocks noChangeArrowheads="1"/>
          </p:cNvSpPr>
          <p:nvPr/>
        </p:nvSpPr>
        <p:spPr bwMode="auto">
          <a:xfrm>
            <a:off x="4143372" y="3143248"/>
            <a:ext cx="1071570" cy="1384300"/>
          </a:xfrm>
          <a:prstGeom prst="rect">
            <a:avLst/>
          </a:prstGeom>
          <a:noFill/>
          <a:ln w="9525">
            <a:solidFill>
              <a:schemeClr val="accent6">
                <a:lumMod val="75000"/>
              </a:schemeClr>
            </a:solidFill>
            <a:miter lim="800000"/>
            <a:headEnd/>
            <a:tailEnd/>
          </a:ln>
        </p:spPr>
        <p:txBody>
          <a:bodyPr wrap="square">
            <a:spAutoFit/>
          </a:bodyPr>
          <a:lstStyle/>
          <a:p>
            <a:r>
              <a:rPr lang="es-ES" sz="1400" b="1" dirty="0" err="1">
                <a:solidFill>
                  <a:schemeClr val="bg1"/>
                </a:solidFill>
                <a:latin typeface="Calibri" pitchFamily="34" charset="0"/>
              </a:rPr>
              <a:t>Erwin</a:t>
            </a:r>
            <a:r>
              <a:rPr lang="es-ES" sz="1400" b="1" dirty="0">
                <a:solidFill>
                  <a:schemeClr val="bg1"/>
                </a:solidFill>
                <a:latin typeface="Calibri" pitchFamily="34" charset="0"/>
              </a:rPr>
              <a:t> </a:t>
            </a:r>
            <a:r>
              <a:rPr lang="es-ES" sz="1400" b="1" dirty="0" err="1">
                <a:solidFill>
                  <a:schemeClr val="bg1"/>
                </a:solidFill>
                <a:latin typeface="Calibri" pitchFamily="34" charset="0"/>
              </a:rPr>
              <a:t>Panofsky</a:t>
            </a:r>
            <a:endParaRPr lang="es-ES" sz="1400" b="1" dirty="0">
              <a:solidFill>
                <a:schemeClr val="bg1"/>
              </a:solidFill>
              <a:latin typeface="Calibri" pitchFamily="34" charset="0"/>
            </a:endParaRPr>
          </a:p>
          <a:p>
            <a:r>
              <a:rPr lang="es-ES" sz="1400" dirty="0">
                <a:solidFill>
                  <a:schemeClr val="bg1"/>
                </a:solidFill>
                <a:latin typeface="Calibri" pitchFamily="34" charset="0"/>
              </a:rPr>
              <a:t>Hannover- Ale.</a:t>
            </a:r>
          </a:p>
          <a:p>
            <a:r>
              <a:rPr lang="es-ES" sz="1400" dirty="0">
                <a:solidFill>
                  <a:schemeClr val="bg1"/>
                </a:solidFill>
                <a:latin typeface="Calibri" pitchFamily="34" charset="0"/>
              </a:rPr>
              <a:t>Princeton</a:t>
            </a:r>
          </a:p>
          <a:p>
            <a:r>
              <a:rPr lang="es-ES" sz="1400" dirty="0">
                <a:solidFill>
                  <a:schemeClr val="bg1"/>
                </a:solidFill>
                <a:latin typeface="Calibri" pitchFamily="34" charset="0"/>
              </a:rPr>
              <a:t>1892-1968</a:t>
            </a:r>
            <a:endParaRPr lang="es-CO" sz="1400" dirty="0">
              <a:solidFill>
                <a:schemeClr val="bg1"/>
              </a:solidFill>
              <a:latin typeface="Calibri" pitchFamily="34" charset="0"/>
            </a:endParaRPr>
          </a:p>
        </p:txBody>
      </p:sp>
      <p:sp>
        <p:nvSpPr>
          <p:cNvPr id="21" name="25 CuadroTexto"/>
          <p:cNvSpPr txBox="1">
            <a:spLocks noChangeArrowheads="1"/>
          </p:cNvSpPr>
          <p:nvPr/>
        </p:nvSpPr>
        <p:spPr bwMode="auto">
          <a:xfrm>
            <a:off x="7429500" y="844550"/>
            <a:ext cx="1428780" cy="369332"/>
          </a:xfrm>
          <a:prstGeom prst="rect">
            <a:avLst/>
          </a:prstGeom>
          <a:noFill/>
          <a:ln w="9525">
            <a:noFill/>
            <a:miter lim="800000"/>
            <a:headEnd/>
            <a:tailEnd/>
          </a:ln>
        </p:spPr>
        <p:txBody>
          <a:bodyPr wrap="square">
            <a:spAutoFit/>
          </a:bodyPr>
          <a:lstStyle/>
          <a:p>
            <a:r>
              <a:rPr lang="es-ES" dirty="0" smtClean="0">
                <a:solidFill>
                  <a:schemeClr val="bg1"/>
                </a:solidFill>
                <a:latin typeface="Calibri" pitchFamily="34" charset="0"/>
              </a:rPr>
              <a:t>2001-2011</a:t>
            </a:r>
            <a:endParaRPr lang="es-CO" dirty="0">
              <a:solidFill>
                <a:schemeClr val="bg1"/>
              </a:solidFill>
              <a:latin typeface="Calibri" pitchFamily="34" charset="0"/>
            </a:endParaRPr>
          </a:p>
        </p:txBody>
      </p:sp>
      <p:sp>
        <p:nvSpPr>
          <p:cNvPr id="22" name="26 CuadroTexto"/>
          <p:cNvSpPr txBox="1">
            <a:spLocks noChangeArrowheads="1"/>
          </p:cNvSpPr>
          <p:nvPr/>
        </p:nvSpPr>
        <p:spPr bwMode="auto">
          <a:xfrm>
            <a:off x="5715008" y="857232"/>
            <a:ext cx="1214438" cy="369888"/>
          </a:xfrm>
          <a:prstGeom prst="rect">
            <a:avLst/>
          </a:prstGeom>
          <a:noFill/>
          <a:ln w="9525">
            <a:noFill/>
            <a:miter lim="800000"/>
            <a:headEnd/>
            <a:tailEnd/>
          </a:ln>
        </p:spPr>
        <p:txBody>
          <a:bodyPr>
            <a:spAutoFit/>
          </a:bodyPr>
          <a:lstStyle/>
          <a:p>
            <a:r>
              <a:rPr lang="es-ES" dirty="0" smtClean="0">
                <a:solidFill>
                  <a:schemeClr val="bg1"/>
                </a:solidFill>
                <a:latin typeface="Calibri" pitchFamily="34" charset="0"/>
              </a:rPr>
              <a:t>1945-2000</a:t>
            </a:r>
            <a:endParaRPr lang="es-CO" dirty="0">
              <a:solidFill>
                <a:schemeClr val="bg1"/>
              </a:solidFill>
              <a:latin typeface="Calibri" pitchFamily="34" charset="0"/>
            </a:endParaRPr>
          </a:p>
        </p:txBody>
      </p:sp>
      <p:cxnSp>
        <p:nvCxnSpPr>
          <p:cNvPr id="23" name="22 Conector recto"/>
          <p:cNvCxnSpPr/>
          <p:nvPr/>
        </p:nvCxnSpPr>
        <p:spPr>
          <a:xfrm rot="5400000">
            <a:off x="4001301" y="2928129"/>
            <a:ext cx="32861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rot="5400000">
            <a:off x="5572937" y="2928129"/>
            <a:ext cx="32861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32 CuadroTexto"/>
          <p:cNvSpPr txBox="1">
            <a:spLocks noChangeArrowheads="1"/>
          </p:cNvSpPr>
          <p:nvPr/>
        </p:nvSpPr>
        <p:spPr bwMode="auto">
          <a:xfrm>
            <a:off x="4572000" y="4572008"/>
            <a:ext cx="1571636" cy="1169551"/>
          </a:xfrm>
          <a:prstGeom prst="rect">
            <a:avLst/>
          </a:prstGeom>
          <a:noFill/>
          <a:ln w="9525">
            <a:solidFill>
              <a:schemeClr val="accent6">
                <a:lumMod val="75000"/>
              </a:schemeClr>
            </a:solidFill>
            <a:miter lim="800000"/>
            <a:headEnd/>
            <a:tailEnd/>
          </a:ln>
        </p:spPr>
        <p:txBody>
          <a:bodyPr wrap="square">
            <a:spAutoFit/>
          </a:bodyPr>
          <a:lstStyle/>
          <a:p>
            <a:r>
              <a:rPr lang="es-ES" sz="1400" b="1" dirty="0" err="1">
                <a:solidFill>
                  <a:schemeClr val="bg1"/>
                </a:solidFill>
                <a:latin typeface="Calibri" pitchFamily="34" charset="0"/>
              </a:rPr>
              <a:t>Ernest</a:t>
            </a:r>
            <a:r>
              <a:rPr lang="es-ES" sz="1400" b="1" dirty="0">
                <a:solidFill>
                  <a:schemeClr val="bg1"/>
                </a:solidFill>
                <a:latin typeface="Calibri" pitchFamily="34" charset="0"/>
              </a:rPr>
              <a:t>  </a:t>
            </a:r>
            <a:r>
              <a:rPr lang="es-ES" sz="1400" b="1" dirty="0" err="1">
                <a:solidFill>
                  <a:schemeClr val="bg1"/>
                </a:solidFill>
                <a:latin typeface="Calibri" pitchFamily="34" charset="0"/>
              </a:rPr>
              <a:t>Gombrich</a:t>
            </a:r>
            <a:r>
              <a:rPr lang="es-ES" sz="1400" dirty="0">
                <a:solidFill>
                  <a:schemeClr val="bg1"/>
                </a:solidFill>
                <a:latin typeface="Calibri" pitchFamily="34" charset="0"/>
              </a:rPr>
              <a:t>– Viena-Austria</a:t>
            </a:r>
          </a:p>
          <a:p>
            <a:r>
              <a:rPr lang="es-ES" sz="1400" dirty="0">
                <a:solidFill>
                  <a:schemeClr val="bg1"/>
                </a:solidFill>
                <a:latin typeface="Calibri" pitchFamily="34" charset="0"/>
              </a:rPr>
              <a:t>Londres –Reino Unido</a:t>
            </a:r>
          </a:p>
          <a:p>
            <a:r>
              <a:rPr lang="es-ES" sz="1400" dirty="0">
                <a:solidFill>
                  <a:schemeClr val="bg1"/>
                </a:solidFill>
                <a:latin typeface="Calibri" pitchFamily="34" charset="0"/>
              </a:rPr>
              <a:t>1909-2001</a:t>
            </a:r>
            <a:endParaRPr lang="es-CO" sz="1400" dirty="0">
              <a:solidFill>
                <a:schemeClr val="bg1"/>
              </a:solidFill>
              <a:latin typeface="Calibri" pitchFamily="34" charset="0"/>
            </a:endParaRPr>
          </a:p>
        </p:txBody>
      </p:sp>
      <p:sp>
        <p:nvSpPr>
          <p:cNvPr id="31" name="36 CuadroTexto"/>
          <p:cNvSpPr txBox="1">
            <a:spLocks noChangeArrowheads="1"/>
          </p:cNvSpPr>
          <p:nvPr/>
        </p:nvSpPr>
        <p:spPr bwMode="auto">
          <a:xfrm>
            <a:off x="5643570" y="2786058"/>
            <a:ext cx="1285875" cy="954088"/>
          </a:xfrm>
          <a:prstGeom prst="rect">
            <a:avLst/>
          </a:prstGeom>
          <a:noFill/>
          <a:ln w="9525">
            <a:noFill/>
            <a:miter lim="800000"/>
            <a:headEnd/>
            <a:tailEnd/>
          </a:ln>
        </p:spPr>
        <p:txBody>
          <a:bodyPr>
            <a:spAutoFit/>
          </a:bodyPr>
          <a:lstStyle/>
          <a:p>
            <a:r>
              <a:rPr lang="es-CO" sz="1400" b="1" dirty="0" err="1">
                <a:solidFill>
                  <a:schemeClr val="bg1"/>
                </a:solidFill>
                <a:latin typeface="Calibri" pitchFamily="34" charset="0"/>
              </a:rPr>
              <a:t>M.Baxandall</a:t>
            </a:r>
            <a:endParaRPr lang="es-CO" sz="1400" b="1" dirty="0">
              <a:solidFill>
                <a:schemeClr val="bg1"/>
              </a:solidFill>
              <a:latin typeface="Calibri" pitchFamily="34" charset="0"/>
            </a:endParaRPr>
          </a:p>
          <a:p>
            <a:r>
              <a:rPr lang="es-CO" sz="1400" dirty="0" err="1">
                <a:solidFill>
                  <a:schemeClr val="bg1"/>
                </a:solidFill>
                <a:latin typeface="Calibri" pitchFamily="34" charset="0"/>
              </a:rPr>
              <a:t>Cardiff,Escocia</a:t>
            </a:r>
            <a:endParaRPr lang="es-CO" sz="1400" dirty="0">
              <a:solidFill>
                <a:schemeClr val="bg1"/>
              </a:solidFill>
              <a:latin typeface="Calibri" pitchFamily="34" charset="0"/>
            </a:endParaRPr>
          </a:p>
          <a:p>
            <a:r>
              <a:rPr lang="es-ES" sz="1400" dirty="0">
                <a:solidFill>
                  <a:schemeClr val="bg1"/>
                </a:solidFill>
                <a:latin typeface="Calibri" pitchFamily="34" charset="0"/>
              </a:rPr>
              <a:t>USA</a:t>
            </a:r>
            <a:endParaRPr lang="es-CO" sz="1400" dirty="0">
              <a:solidFill>
                <a:schemeClr val="bg1"/>
              </a:solidFill>
              <a:latin typeface="Calibri" pitchFamily="34" charset="0"/>
            </a:endParaRPr>
          </a:p>
          <a:p>
            <a:r>
              <a:rPr lang="es-CO" sz="1400" dirty="0">
                <a:solidFill>
                  <a:schemeClr val="bg1"/>
                </a:solidFill>
                <a:latin typeface="Calibri" pitchFamily="34" charset="0"/>
              </a:rPr>
              <a:t>1935-2008</a:t>
            </a:r>
          </a:p>
        </p:txBody>
      </p:sp>
      <p:sp>
        <p:nvSpPr>
          <p:cNvPr id="33" name="38 CuadroTexto"/>
          <p:cNvSpPr txBox="1">
            <a:spLocks noChangeArrowheads="1"/>
          </p:cNvSpPr>
          <p:nvPr/>
        </p:nvSpPr>
        <p:spPr bwMode="auto">
          <a:xfrm>
            <a:off x="7429520" y="2857496"/>
            <a:ext cx="928687" cy="954087"/>
          </a:xfrm>
          <a:prstGeom prst="rect">
            <a:avLst/>
          </a:prstGeom>
          <a:noFill/>
          <a:ln w="9525">
            <a:solidFill>
              <a:schemeClr val="bg1"/>
            </a:solidFill>
            <a:miter lim="800000"/>
            <a:headEnd/>
            <a:tailEnd/>
          </a:ln>
        </p:spPr>
        <p:txBody>
          <a:bodyPr>
            <a:spAutoFit/>
          </a:bodyPr>
          <a:lstStyle/>
          <a:p>
            <a:r>
              <a:rPr lang="es-ES" sz="1400" b="1" dirty="0">
                <a:solidFill>
                  <a:schemeClr val="bg1"/>
                </a:solidFill>
                <a:latin typeface="Calibri" pitchFamily="34" charset="0"/>
              </a:rPr>
              <a:t>Hans </a:t>
            </a:r>
            <a:r>
              <a:rPr lang="es-ES" sz="1400" b="1" dirty="0" err="1">
                <a:solidFill>
                  <a:schemeClr val="bg1"/>
                </a:solidFill>
                <a:latin typeface="Calibri" pitchFamily="34" charset="0"/>
              </a:rPr>
              <a:t>Belting</a:t>
            </a:r>
            <a:endParaRPr lang="es-ES" sz="1400" b="1" dirty="0">
              <a:solidFill>
                <a:schemeClr val="bg1"/>
              </a:solidFill>
              <a:latin typeface="Calibri" pitchFamily="34" charset="0"/>
            </a:endParaRPr>
          </a:p>
          <a:p>
            <a:r>
              <a:rPr lang="es-ES" sz="1400" dirty="0">
                <a:solidFill>
                  <a:schemeClr val="bg1"/>
                </a:solidFill>
                <a:latin typeface="Calibri" pitchFamily="34" charset="0"/>
              </a:rPr>
              <a:t>Alemania</a:t>
            </a:r>
          </a:p>
          <a:p>
            <a:r>
              <a:rPr lang="es-ES" sz="1400" dirty="0">
                <a:solidFill>
                  <a:schemeClr val="bg1"/>
                </a:solidFill>
                <a:latin typeface="Calibri" pitchFamily="34" charset="0"/>
              </a:rPr>
              <a:t>1935</a:t>
            </a:r>
            <a:endParaRPr lang="es-CO" sz="1400" dirty="0">
              <a:solidFill>
                <a:schemeClr val="bg1"/>
              </a:solidFill>
              <a:latin typeface="Calibri" pitchFamily="34" charset="0"/>
            </a:endParaRPr>
          </a:p>
        </p:txBody>
      </p:sp>
      <p:sp>
        <p:nvSpPr>
          <p:cNvPr id="34" name="39 CuadroTexto"/>
          <p:cNvSpPr txBox="1">
            <a:spLocks noChangeArrowheads="1"/>
          </p:cNvSpPr>
          <p:nvPr/>
        </p:nvSpPr>
        <p:spPr bwMode="auto">
          <a:xfrm>
            <a:off x="6786578" y="1928802"/>
            <a:ext cx="1143000" cy="738187"/>
          </a:xfrm>
          <a:prstGeom prst="rect">
            <a:avLst/>
          </a:prstGeom>
          <a:noFill/>
          <a:ln w="9525">
            <a:solidFill>
              <a:schemeClr val="bg1"/>
            </a:solidFill>
            <a:miter lim="800000"/>
            <a:headEnd/>
            <a:tailEnd/>
          </a:ln>
        </p:spPr>
        <p:txBody>
          <a:bodyPr>
            <a:spAutoFit/>
          </a:bodyPr>
          <a:lstStyle/>
          <a:p>
            <a:r>
              <a:rPr lang="es-ES" sz="1400" b="1" dirty="0" err="1">
                <a:solidFill>
                  <a:schemeClr val="bg1"/>
                </a:solidFill>
                <a:latin typeface="Calibri" pitchFamily="34" charset="0"/>
              </a:rPr>
              <a:t>R.Krauss</a:t>
            </a:r>
            <a:endParaRPr lang="es-ES" sz="1400" b="1" dirty="0">
              <a:solidFill>
                <a:schemeClr val="bg1"/>
              </a:solidFill>
              <a:latin typeface="Calibri" pitchFamily="34" charset="0"/>
            </a:endParaRPr>
          </a:p>
          <a:p>
            <a:r>
              <a:rPr lang="es-ES" sz="1400" dirty="0">
                <a:solidFill>
                  <a:schemeClr val="bg1"/>
                </a:solidFill>
                <a:latin typeface="Calibri" pitchFamily="34" charset="0"/>
              </a:rPr>
              <a:t>Washington</a:t>
            </a:r>
          </a:p>
          <a:p>
            <a:r>
              <a:rPr lang="es-ES" sz="1400" dirty="0">
                <a:solidFill>
                  <a:schemeClr val="bg1"/>
                </a:solidFill>
                <a:latin typeface="Calibri" pitchFamily="34" charset="0"/>
              </a:rPr>
              <a:t>1941</a:t>
            </a:r>
            <a:endParaRPr lang="es-CO" sz="1400" dirty="0">
              <a:solidFill>
                <a:schemeClr val="bg1"/>
              </a:solidFill>
              <a:latin typeface="Calibri" pitchFamily="34" charset="0"/>
            </a:endParaRPr>
          </a:p>
        </p:txBody>
      </p:sp>
      <p:sp>
        <p:nvSpPr>
          <p:cNvPr id="35" name="40 CuadroTexto"/>
          <p:cNvSpPr txBox="1">
            <a:spLocks noChangeArrowheads="1"/>
          </p:cNvSpPr>
          <p:nvPr/>
        </p:nvSpPr>
        <p:spPr bwMode="auto">
          <a:xfrm>
            <a:off x="6715140" y="3857628"/>
            <a:ext cx="1357292" cy="954107"/>
          </a:xfrm>
          <a:prstGeom prst="rect">
            <a:avLst/>
          </a:prstGeom>
          <a:noFill/>
          <a:ln w="9525">
            <a:solidFill>
              <a:srgbClr val="FFFF00"/>
            </a:solidFill>
            <a:miter lim="800000"/>
            <a:headEnd/>
            <a:tailEnd/>
          </a:ln>
        </p:spPr>
        <p:txBody>
          <a:bodyPr wrap="square">
            <a:spAutoFit/>
          </a:bodyPr>
          <a:lstStyle/>
          <a:p>
            <a:r>
              <a:rPr lang="es-ES" sz="1400" b="1" dirty="0" smtClean="0">
                <a:solidFill>
                  <a:schemeClr val="bg1"/>
                </a:solidFill>
                <a:latin typeface="Calibri" pitchFamily="34" charset="0"/>
              </a:rPr>
              <a:t>Georges </a:t>
            </a:r>
            <a:r>
              <a:rPr lang="es-ES" sz="1400" b="1" dirty="0" err="1" smtClean="0">
                <a:solidFill>
                  <a:schemeClr val="bg1"/>
                </a:solidFill>
                <a:latin typeface="Calibri" pitchFamily="34" charset="0"/>
              </a:rPr>
              <a:t>Didi-Huberman</a:t>
            </a:r>
            <a:endParaRPr lang="es-ES" sz="1400" b="1" dirty="0">
              <a:solidFill>
                <a:schemeClr val="bg1"/>
              </a:solidFill>
              <a:latin typeface="Calibri" pitchFamily="34" charset="0"/>
            </a:endParaRPr>
          </a:p>
          <a:p>
            <a:r>
              <a:rPr lang="es-ES" sz="1400" dirty="0" err="1">
                <a:solidFill>
                  <a:schemeClr val="bg1"/>
                </a:solidFill>
                <a:latin typeface="Calibri" pitchFamily="34" charset="0"/>
              </a:rPr>
              <a:t>Etienne</a:t>
            </a:r>
            <a:r>
              <a:rPr lang="es-ES" sz="1400" dirty="0">
                <a:solidFill>
                  <a:schemeClr val="bg1"/>
                </a:solidFill>
                <a:latin typeface="Calibri" pitchFamily="34" charset="0"/>
              </a:rPr>
              <a:t>-Francia</a:t>
            </a:r>
          </a:p>
          <a:p>
            <a:r>
              <a:rPr lang="es-ES" sz="1400" dirty="0">
                <a:solidFill>
                  <a:schemeClr val="bg1"/>
                </a:solidFill>
                <a:latin typeface="Calibri" pitchFamily="34" charset="0"/>
              </a:rPr>
              <a:t>1951</a:t>
            </a:r>
            <a:endParaRPr lang="es-CO" sz="1400" dirty="0">
              <a:solidFill>
                <a:schemeClr val="bg1"/>
              </a:solidFill>
              <a:latin typeface="Calibri" pitchFamily="34" charset="0"/>
            </a:endParaRPr>
          </a:p>
        </p:txBody>
      </p:sp>
      <p:sp>
        <p:nvSpPr>
          <p:cNvPr id="36" name="41 CuadroTexto"/>
          <p:cNvSpPr txBox="1">
            <a:spLocks noChangeArrowheads="1"/>
          </p:cNvSpPr>
          <p:nvPr/>
        </p:nvSpPr>
        <p:spPr bwMode="auto">
          <a:xfrm>
            <a:off x="6357950" y="4929198"/>
            <a:ext cx="1071570" cy="1169551"/>
          </a:xfrm>
          <a:prstGeom prst="rect">
            <a:avLst/>
          </a:prstGeom>
          <a:noFill/>
          <a:ln w="9525">
            <a:solidFill>
              <a:srgbClr val="FFFF00"/>
            </a:solidFill>
            <a:miter lim="800000"/>
            <a:headEnd/>
            <a:tailEnd/>
          </a:ln>
        </p:spPr>
        <p:txBody>
          <a:bodyPr wrap="square">
            <a:spAutoFit/>
          </a:bodyPr>
          <a:lstStyle/>
          <a:p>
            <a:r>
              <a:rPr lang="es-ES" sz="1400" b="1" dirty="0" smtClean="0">
                <a:solidFill>
                  <a:schemeClr val="bg1"/>
                </a:solidFill>
                <a:latin typeface="Calibri" pitchFamily="34" charset="0"/>
              </a:rPr>
              <a:t>David </a:t>
            </a:r>
            <a:r>
              <a:rPr lang="es-ES" sz="1400" b="1" dirty="0" err="1" smtClean="0">
                <a:solidFill>
                  <a:schemeClr val="bg1"/>
                </a:solidFill>
                <a:latin typeface="Calibri" pitchFamily="34" charset="0"/>
              </a:rPr>
              <a:t>Freedberg</a:t>
            </a:r>
            <a:endParaRPr lang="es-ES" sz="1400" b="1" dirty="0">
              <a:solidFill>
                <a:schemeClr val="bg1"/>
              </a:solidFill>
              <a:latin typeface="Calibri" pitchFamily="34" charset="0"/>
            </a:endParaRPr>
          </a:p>
          <a:p>
            <a:r>
              <a:rPr lang="es-ES" sz="1400" dirty="0">
                <a:solidFill>
                  <a:schemeClr val="bg1"/>
                </a:solidFill>
                <a:latin typeface="Calibri" pitchFamily="34" charset="0"/>
              </a:rPr>
              <a:t>Suráfrica,</a:t>
            </a:r>
          </a:p>
          <a:p>
            <a:r>
              <a:rPr lang="es-ES" sz="1400" dirty="0">
                <a:solidFill>
                  <a:schemeClr val="bg1"/>
                </a:solidFill>
                <a:latin typeface="Calibri" pitchFamily="34" charset="0"/>
              </a:rPr>
              <a:t>New York</a:t>
            </a:r>
          </a:p>
          <a:p>
            <a:r>
              <a:rPr lang="es-ES" sz="1400" dirty="0">
                <a:solidFill>
                  <a:schemeClr val="bg1"/>
                </a:solidFill>
                <a:latin typeface="Calibri" pitchFamily="34" charset="0"/>
              </a:rPr>
              <a:t>(Med.50´s)</a:t>
            </a:r>
            <a:endParaRPr lang="es-CO" sz="1400" dirty="0">
              <a:solidFill>
                <a:schemeClr val="bg1"/>
              </a:solidFill>
              <a:latin typeface="Calibri" pitchFamily="34" charset="0"/>
            </a:endParaRPr>
          </a:p>
        </p:txBody>
      </p:sp>
      <p:sp>
        <p:nvSpPr>
          <p:cNvPr id="37" name="42 CuadroTexto"/>
          <p:cNvSpPr txBox="1">
            <a:spLocks noChangeArrowheads="1"/>
          </p:cNvSpPr>
          <p:nvPr/>
        </p:nvSpPr>
        <p:spPr bwMode="auto">
          <a:xfrm>
            <a:off x="3929058" y="1214422"/>
            <a:ext cx="1143000" cy="954087"/>
          </a:xfrm>
          <a:prstGeom prst="rect">
            <a:avLst/>
          </a:prstGeom>
          <a:noFill/>
          <a:ln w="9525">
            <a:solidFill>
              <a:schemeClr val="bg1"/>
            </a:solidFill>
            <a:miter lim="800000"/>
            <a:headEnd/>
            <a:tailEnd/>
          </a:ln>
        </p:spPr>
        <p:txBody>
          <a:bodyPr>
            <a:spAutoFit/>
          </a:bodyPr>
          <a:lstStyle/>
          <a:p>
            <a:r>
              <a:rPr lang="es-ES" sz="1400" b="1" dirty="0">
                <a:solidFill>
                  <a:schemeClr val="bg1"/>
                </a:solidFill>
                <a:latin typeface="Calibri" pitchFamily="34" charset="0"/>
              </a:rPr>
              <a:t>W:Benjamin</a:t>
            </a:r>
          </a:p>
          <a:p>
            <a:r>
              <a:rPr lang="es-ES" sz="1400" dirty="0">
                <a:solidFill>
                  <a:schemeClr val="bg1"/>
                </a:solidFill>
                <a:latin typeface="Calibri" pitchFamily="34" charset="0"/>
              </a:rPr>
              <a:t>Berlín 1982-Port Bou 1940</a:t>
            </a:r>
            <a:endParaRPr lang="es-CO" sz="1400" dirty="0">
              <a:solidFill>
                <a:schemeClr val="bg1"/>
              </a:solidFill>
              <a:latin typeface="Calibri" pitchFamily="34" charset="0"/>
            </a:endParaRPr>
          </a:p>
        </p:txBody>
      </p:sp>
      <p:sp>
        <p:nvSpPr>
          <p:cNvPr id="38" name="1 Título"/>
          <p:cNvSpPr txBox="1">
            <a:spLocks/>
          </p:cNvSpPr>
          <p:nvPr/>
        </p:nvSpPr>
        <p:spPr>
          <a:xfrm>
            <a:off x="214312" y="142875"/>
            <a:ext cx="4357687" cy="642938"/>
          </a:xfrm>
          <a:prstGeom prst="rect">
            <a:avLst/>
          </a:prstGeom>
          <a:ln>
            <a:solidFill>
              <a:schemeClr val="bg1"/>
            </a:solidFill>
          </a:ln>
        </p:spPr>
        <p:txBody>
          <a:bodyPr/>
          <a:lstStyle/>
          <a:p>
            <a:pPr algn="ctr" fontAlgn="auto">
              <a:spcAft>
                <a:spcPts val="0"/>
              </a:spcAft>
              <a:defRPr/>
            </a:pPr>
            <a:r>
              <a:rPr lang="es-ES" sz="2800" dirty="0" smtClean="0">
                <a:solidFill>
                  <a:schemeClr val="bg1"/>
                </a:solidFill>
                <a:latin typeface="+mj-lt"/>
                <a:ea typeface="+mj-ea"/>
                <a:cs typeface="+mj-cs"/>
              </a:rPr>
              <a:t>Historia de la historia</a:t>
            </a:r>
            <a:endParaRPr lang="es-CO" sz="2800" dirty="0">
              <a:solidFill>
                <a:schemeClr val="bg1"/>
              </a:solidFill>
              <a:latin typeface="+mj-lt"/>
              <a:ea typeface="+mj-ea"/>
              <a:cs typeface="+mj-cs"/>
            </a:endParaRPr>
          </a:p>
        </p:txBody>
      </p:sp>
      <p:sp>
        <p:nvSpPr>
          <p:cNvPr id="43" name="21 CuadroTexto"/>
          <p:cNvSpPr txBox="1">
            <a:spLocks noChangeArrowheads="1"/>
          </p:cNvSpPr>
          <p:nvPr/>
        </p:nvSpPr>
        <p:spPr bwMode="auto">
          <a:xfrm>
            <a:off x="-85717" y="5778688"/>
            <a:ext cx="1143000" cy="1015663"/>
          </a:xfrm>
          <a:prstGeom prst="rect">
            <a:avLst/>
          </a:prstGeom>
          <a:noFill/>
          <a:ln w="9525">
            <a:noFill/>
            <a:miter lim="800000"/>
            <a:headEnd/>
            <a:tailEnd/>
          </a:ln>
        </p:spPr>
        <p:txBody>
          <a:bodyPr>
            <a:spAutoFit/>
          </a:bodyPr>
          <a:lstStyle/>
          <a:p>
            <a:r>
              <a:rPr lang="es-ES" sz="1000" b="1" dirty="0" smtClean="0">
                <a:solidFill>
                  <a:schemeClr val="bg1"/>
                </a:solidFill>
                <a:latin typeface="Calibri" pitchFamily="34" charset="0"/>
              </a:rPr>
              <a:t>Aristóteles</a:t>
            </a:r>
          </a:p>
          <a:p>
            <a:r>
              <a:rPr lang="es-ES" sz="1000" b="1" dirty="0" smtClean="0">
                <a:solidFill>
                  <a:schemeClr val="bg1"/>
                </a:solidFill>
                <a:latin typeface="Calibri" pitchFamily="34" charset="0"/>
              </a:rPr>
              <a:t>Platón</a:t>
            </a:r>
          </a:p>
          <a:p>
            <a:r>
              <a:rPr lang="es-ES" sz="1000" b="1" dirty="0" err="1" smtClean="0">
                <a:solidFill>
                  <a:schemeClr val="bg1"/>
                </a:solidFill>
                <a:latin typeface="Calibri" pitchFamily="34" charset="0"/>
              </a:rPr>
              <a:t>Locke</a:t>
            </a:r>
            <a:endParaRPr lang="es-ES" sz="1000" b="1" dirty="0" smtClean="0">
              <a:solidFill>
                <a:schemeClr val="bg1"/>
              </a:solidFill>
              <a:latin typeface="Calibri" pitchFamily="34" charset="0"/>
            </a:endParaRPr>
          </a:p>
          <a:p>
            <a:r>
              <a:rPr lang="es-ES" sz="1000" b="1" dirty="0" err="1" smtClean="0">
                <a:solidFill>
                  <a:schemeClr val="bg1"/>
                </a:solidFill>
                <a:latin typeface="Calibri" pitchFamily="34" charset="0"/>
              </a:rPr>
              <a:t>Hume</a:t>
            </a:r>
            <a:endParaRPr lang="es-ES" sz="1000" b="1" dirty="0" smtClean="0">
              <a:solidFill>
                <a:schemeClr val="bg1"/>
              </a:solidFill>
              <a:latin typeface="Calibri" pitchFamily="34" charset="0"/>
            </a:endParaRPr>
          </a:p>
          <a:p>
            <a:r>
              <a:rPr lang="es-ES" sz="1000" b="1" dirty="0" smtClean="0">
                <a:solidFill>
                  <a:schemeClr val="bg1"/>
                </a:solidFill>
                <a:latin typeface="Calibri" pitchFamily="34" charset="0"/>
              </a:rPr>
              <a:t>Hegel</a:t>
            </a:r>
          </a:p>
          <a:p>
            <a:r>
              <a:rPr lang="es-ES" sz="1000" b="1" dirty="0" smtClean="0">
                <a:solidFill>
                  <a:schemeClr val="bg1"/>
                </a:solidFill>
                <a:latin typeface="Calibri" pitchFamily="34" charset="0"/>
              </a:rPr>
              <a:t>Kant…</a:t>
            </a:r>
          </a:p>
        </p:txBody>
      </p:sp>
      <p:sp>
        <p:nvSpPr>
          <p:cNvPr id="45" name="44 Rectángulo"/>
          <p:cNvSpPr/>
          <p:nvPr/>
        </p:nvSpPr>
        <p:spPr>
          <a:xfrm>
            <a:off x="6643702" y="3857628"/>
            <a:ext cx="1500198" cy="1000132"/>
          </a:xfrm>
          <a:prstGeom prst="rect">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46 Rectángulo"/>
          <p:cNvSpPr/>
          <p:nvPr/>
        </p:nvSpPr>
        <p:spPr>
          <a:xfrm>
            <a:off x="7215206" y="1142984"/>
            <a:ext cx="931730" cy="738664"/>
          </a:xfrm>
          <a:prstGeom prst="rect">
            <a:avLst/>
          </a:prstGeom>
          <a:ln>
            <a:solidFill>
              <a:schemeClr val="tx2"/>
            </a:solidFill>
          </a:ln>
        </p:spPr>
        <p:txBody>
          <a:bodyPr wrap="none">
            <a:spAutoFit/>
          </a:bodyPr>
          <a:lstStyle/>
          <a:p>
            <a:pPr lvl="0"/>
            <a:r>
              <a:rPr lang="es-ES" sz="1400" b="1" dirty="0" err="1">
                <a:solidFill>
                  <a:schemeClr val="accent1">
                    <a:lumMod val="75000"/>
                  </a:schemeClr>
                </a:solidFill>
                <a:latin typeface="Calibri" pitchFamily="34" charset="0"/>
              </a:rPr>
              <a:t>Hal</a:t>
            </a:r>
            <a:r>
              <a:rPr lang="es-ES" sz="1400" b="1" dirty="0">
                <a:solidFill>
                  <a:schemeClr val="accent1">
                    <a:lumMod val="75000"/>
                  </a:schemeClr>
                </a:solidFill>
                <a:latin typeface="Calibri" pitchFamily="34" charset="0"/>
              </a:rPr>
              <a:t> </a:t>
            </a:r>
            <a:r>
              <a:rPr lang="es-ES" sz="1400" b="1" dirty="0" smtClean="0">
                <a:solidFill>
                  <a:schemeClr val="accent1">
                    <a:lumMod val="75000"/>
                  </a:schemeClr>
                </a:solidFill>
                <a:latin typeface="Calibri" pitchFamily="34" charset="0"/>
              </a:rPr>
              <a:t>Foster</a:t>
            </a:r>
          </a:p>
          <a:p>
            <a:pPr lvl="0"/>
            <a:r>
              <a:rPr lang="es-ES" sz="1400" dirty="0" smtClean="0">
                <a:solidFill>
                  <a:schemeClr val="accent1">
                    <a:lumMod val="75000"/>
                  </a:schemeClr>
                </a:solidFill>
                <a:latin typeface="Calibri" pitchFamily="34" charset="0"/>
              </a:rPr>
              <a:t>Seattle</a:t>
            </a:r>
          </a:p>
          <a:p>
            <a:pPr lvl="0"/>
            <a:r>
              <a:rPr lang="es-ES" sz="1400" dirty="0" smtClean="0">
                <a:solidFill>
                  <a:schemeClr val="accent1">
                    <a:lumMod val="75000"/>
                  </a:schemeClr>
                </a:solidFill>
                <a:latin typeface="Calibri" pitchFamily="34" charset="0"/>
              </a:rPr>
              <a:t>1955 </a:t>
            </a:r>
            <a:endParaRPr lang="es-ES" sz="1400" dirty="0">
              <a:solidFill>
                <a:schemeClr val="accent1">
                  <a:lumMod val="75000"/>
                </a:schemeClr>
              </a:solidFill>
              <a:latin typeface="Calibri" pitchFamily="34" charset="0"/>
            </a:endParaRPr>
          </a:p>
        </p:txBody>
      </p:sp>
      <p:sp>
        <p:nvSpPr>
          <p:cNvPr id="48" name="47 Rectángulo"/>
          <p:cNvSpPr/>
          <p:nvPr/>
        </p:nvSpPr>
        <p:spPr>
          <a:xfrm>
            <a:off x="7358082" y="2857496"/>
            <a:ext cx="928694" cy="928694"/>
          </a:xfrm>
          <a:prstGeom prst="rect">
            <a:avLst/>
          </a:prstGeom>
          <a:no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21 CuadroTexto"/>
          <p:cNvSpPr txBox="1">
            <a:spLocks noChangeArrowheads="1"/>
          </p:cNvSpPr>
          <p:nvPr/>
        </p:nvSpPr>
        <p:spPr bwMode="auto">
          <a:xfrm>
            <a:off x="36290" y="5335801"/>
            <a:ext cx="1071570" cy="307777"/>
          </a:xfrm>
          <a:prstGeom prst="rect">
            <a:avLst/>
          </a:prstGeom>
          <a:noFill/>
          <a:ln w="9525">
            <a:noFill/>
            <a:miter lim="800000"/>
            <a:headEnd/>
            <a:tailEnd/>
          </a:ln>
        </p:spPr>
        <p:txBody>
          <a:bodyPr wrap="square">
            <a:spAutoFit/>
          </a:bodyPr>
          <a:lstStyle/>
          <a:p>
            <a:r>
              <a:rPr lang="es-ES" sz="1400" b="1" dirty="0" smtClean="0">
                <a:solidFill>
                  <a:schemeClr val="bg1"/>
                </a:solidFill>
                <a:latin typeface="Calibri" pitchFamily="34" charset="0"/>
              </a:rPr>
              <a:t>Influencia</a:t>
            </a:r>
          </a:p>
        </p:txBody>
      </p:sp>
      <p:sp>
        <p:nvSpPr>
          <p:cNvPr id="50" name="49 Rectángulo"/>
          <p:cNvSpPr/>
          <p:nvPr/>
        </p:nvSpPr>
        <p:spPr>
          <a:xfrm>
            <a:off x="4523012" y="6542481"/>
            <a:ext cx="610680" cy="307777"/>
          </a:xfrm>
          <a:prstGeom prst="rect">
            <a:avLst/>
          </a:prstGeom>
        </p:spPr>
        <p:txBody>
          <a:bodyPr wrap="none">
            <a:spAutoFit/>
          </a:bodyPr>
          <a:lstStyle/>
          <a:p>
            <a:pPr lvl="0"/>
            <a:r>
              <a:rPr lang="es-ES" sz="1400" b="1" dirty="0">
                <a:solidFill>
                  <a:prstClr val="white"/>
                </a:solidFill>
                <a:latin typeface="Calibri" pitchFamily="34" charset="0"/>
              </a:rPr>
              <a:t>Freud</a:t>
            </a:r>
          </a:p>
        </p:txBody>
      </p:sp>
      <p:sp>
        <p:nvSpPr>
          <p:cNvPr id="51" name="50 Rectángulo"/>
          <p:cNvSpPr/>
          <p:nvPr/>
        </p:nvSpPr>
        <p:spPr>
          <a:xfrm>
            <a:off x="971600" y="5937354"/>
            <a:ext cx="903196" cy="307777"/>
          </a:xfrm>
          <a:prstGeom prst="rect">
            <a:avLst/>
          </a:prstGeom>
        </p:spPr>
        <p:txBody>
          <a:bodyPr wrap="none">
            <a:spAutoFit/>
          </a:bodyPr>
          <a:lstStyle/>
          <a:p>
            <a:pPr lvl="0"/>
            <a:r>
              <a:rPr lang="es-ES" sz="1400" b="1" dirty="0">
                <a:solidFill>
                  <a:prstClr val="white"/>
                </a:solidFill>
                <a:latin typeface="Calibri" pitchFamily="34" charset="0"/>
              </a:rPr>
              <a:t>Nietzsche</a:t>
            </a:r>
          </a:p>
        </p:txBody>
      </p:sp>
      <p:sp>
        <p:nvSpPr>
          <p:cNvPr id="52" name="51 Rectángulo"/>
          <p:cNvSpPr/>
          <p:nvPr/>
        </p:nvSpPr>
        <p:spPr>
          <a:xfrm>
            <a:off x="5479209" y="6286519"/>
            <a:ext cx="606833" cy="307777"/>
          </a:xfrm>
          <a:prstGeom prst="rect">
            <a:avLst/>
          </a:prstGeom>
          <a:ln>
            <a:solidFill>
              <a:schemeClr val="bg1"/>
            </a:solidFill>
          </a:ln>
        </p:spPr>
        <p:txBody>
          <a:bodyPr wrap="none">
            <a:spAutoFit/>
          </a:bodyPr>
          <a:lstStyle/>
          <a:p>
            <a:pPr lvl="0"/>
            <a:r>
              <a:rPr lang="es-ES" sz="1400" b="1" dirty="0">
                <a:solidFill>
                  <a:schemeClr val="bg1"/>
                </a:solidFill>
                <a:latin typeface="Calibri" pitchFamily="34" charset="0"/>
              </a:rPr>
              <a:t>Lacan</a:t>
            </a:r>
          </a:p>
        </p:txBody>
      </p:sp>
      <p:sp>
        <p:nvSpPr>
          <p:cNvPr id="53" name="52 Rectángulo"/>
          <p:cNvSpPr/>
          <p:nvPr/>
        </p:nvSpPr>
        <p:spPr>
          <a:xfrm>
            <a:off x="6357950" y="6550223"/>
            <a:ext cx="822661" cy="307777"/>
          </a:xfrm>
          <a:prstGeom prst="rect">
            <a:avLst/>
          </a:prstGeom>
        </p:spPr>
        <p:txBody>
          <a:bodyPr wrap="none">
            <a:spAutoFit/>
          </a:bodyPr>
          <a:lstStyle/>
          <a:p>
            <a:pPr lvl="0"/>
            <a:r>
              <a:rPr lang="es-ES" sz="1400" b="1" dirty="0">
                <a:solidFill>
                  <a:prstClr val="white"/>
                </a:solidFill>
                <a:latin typeface="Calibri" pitchFamily="34" charset="0"/>
              </a:rPr>
              <a:t>Foucault</a:t>
            </a:r>
          </a:p>
        </p:txBody>
      </p:sp>
      <p:sp>
        <p:nvSpPr>
          <p:cNvPr id="54" name="41 CuadroTexto"/>
          <p:cNvSpPr txBox="1">
            <a:spLocks noChangeArrowheads="1"/>
          </p:cNvSpPr>
          <p:nvPr/>
        </p:nvSpPr>
        <p:spPr bwMode="auto">
          <a:xfrm>
            <a:off x="7572396" y="5643578"/>
            <a:ext cx="1357354" cy="954107"/>
          </a:xfrm>
          <a:prstGeom prst="rect">
            <a:avLst/>
          </a:prstGeom>
          <a:noFill/>
          <a:ln w="9525">
            <a:solidFill>
              <a:schemeClr val="accent6">
                <a:lumMod val="75000"/>
              </a:schemeClr>
            </a:solidFill>
            <a:miter lim="800000"/>
            <a:headEnd/>
            <a:tailEnd/>
          </a:ln>
        </p:spPr>
        <p:txBody>
          <a:bodyPr wrap="square">
            <a:spAutoFit/>
          </a:bodyPr>
          <a:lstStyle/>
          <a:p>
            <a:r>
              <a:rPr lang="en-US" sz="1400" b="1" dirty="0" smtClean="0">
                <a:solidFill>
                  <a:schemeClr val="bg1"/>
                </a:solidFill>
              </a:rPr>
              <a:t>W. J</a:t>
            </a:r>
            <a:r>
              <a:rPr lang="en-US" sz="1400" b="1" dirty="0">
                <a:solidFill>
                  <a:schemeClr val="bg1"/>
                </a:solidFill>
              </a:rPr>
              <a:t>. </a:t>
            </a:r>
            <a:r>
              <a:rPr lang="en-US" sz="1400" b="1" dirty="0" smtClean="0">
                <a:solidFill>
                  <a:schemeClr val="bg1"/>
                </a:solidFill>
              </a:rPr>
              <a:t>T. Mitchell,</a:t>
            </a:r>
          </a:p>
          <a:p>
            <a:r>
              <a:rPr lang="en-US" sz="1400" dirty="0" smtClean="0">
                <a:solidFill>
                  <a:schemeClr val="bg1"/>
                </a:solidFill>
              </a:rPr>
              <a:t>Chicago</a:t>
            </a:r>
          </a:p>
          <a:p>
            <a:r>
              <a:rPr lang="en-US" sz="1400" dirty="0" smtClean="0">
                <a:solidFill>
                  <a:schemeClr val="bg1"/>
                </a:solidFill>
              </a:rPr>
              <a:t>1942</a:t>
            </a:r>
            <a:endParaRPr lang="es-ES" sz="1400" b="1" dirty="0">
              <a:solidFill>
                <a:schemeClr val="bg1"/>
              </a:solidFill>
              <a:latin typeface="Calibri" pitchFamily="34" charset="0"/>
            </a:endParaRPr>
          </a:p>
        </p:txBody>
      </p:sp>
      <p:sp>
        <p:nvSpPr>
          <p:cNvPr id="39" name="42 CuadroTexto"/>
          <p:cNvSpPr txBox="1">
            <a:spLocks noChangeArrowheads="1"/>
          </p:cNvSpPr>
          <p:nvPr/>
        </p:nvSpPr>
        <p:spPr bwMode="auto">
          <a:xfrm>
            <a:off x="5436096" y="1340768"/>
            <a:ext cx="1143000" cy="954107"/>
          </a:xfrm>
          <a:prstGeom prst="rect">
            <a:avLst/>
          </a:prstGeom>
          <a:noFill/>
          <a:ln w="9525">
            <a:solidFill>
              <a:schemeClr val="bg1"/>
            </a:solidFill>
            <a:miter lim="800000"/>
            <a:headEnd/>
            <a:tailEnd/>
          </a:ln>
        </p:spPr>
        <p:txBody>
          <a:bodyPr>
            <a:spAutoFit/>
          </a:bodyPr>
          <a:lstStyle/>
          <a:p>
            <a:r>
              <a:rPr lang="es-ES" sz="1400" b="1" dirty="0" smtClean="0">
                <a:solidFill>
                  <a:schemeClr val="bg1"/>
                </a:solidFill>
                <a:latin typeface="Calibri" pitchFamily="34" charset="0"/>
              </a:rPr>
              <a:t>R. </a:t>
            </a:r>
            <a:r>
              <a:rPr lang="es-ES" sz="1400" b="1" dirty="0" err="1" smtClean="0">
                <a:solidFill>
                  <a:schemeClr val="bg1"/>
                </a:solidFill>
                <a:latin typeface="Calibri" pitchFamily="34" charset="0"/>
              </a:rPr>
              <a:t>Barthes</a:t>
            </a:r>
            <a:endParaRPr lang="es-ES" sz="1400" b="1" dirty="0">
              <a:solidFill>
                <a:schemeClr val="bg1"/>
              </a:solidFill>
              <a:latin typeface="Calibri" pitchFamily="34" charset="0"/>
            </a:endParaRPr>
          </a:p>
          <a:p>
            <a:r>
              <a:rPr lang="es-ES" sz="1400" dirty="0" smtClean="0">
                <a:solidFill>
                  <a:schemeClr val="bg1"/>
                </a:solidFill>
                <a:latin typeface="Calibri" pitchFamily="34" charset="0"/>
              </a:rPr>
              <a:t>Cherburgo 1915-París 1980</a:t>
            </a:r>
            <a:endParaRPr lang="es-CO" sz="1400" dirty="0">
              <a:solidFill>
                <a:schemeClr val="bg1"/>
              </a:solidFill>
              <a:latin typeface="Calibri" pitchFamily="34" charset="0"/>
            </a:endParaRPr>
          </a:p>
        </p:txBody>
      </p:sp>
      <p:sp>
        <p:nvSpPr>
          <p:cNvPr id="40" name="42 CuadroTexto"/>
          <p:cNvSpPr txBox="1">
            <a:spLocks noChangeArrowheads="1"/>
          </p:cNvSpPr>
          <p:nvPr/>
        </p:nvSpPr>
        <p:spPr bwMode="auto">
          <a:xfrm>
            <a:off x="5292080" y="3789040"/>
            <a:ext cx="1143000" cy="738664"/>
          </a:xfrm>
          <a:prstGeom prst="rect">
            <a:avLst/>
          </a:prstGeom>
          <a:noFill/>
          <a:ln w="9525">
            <a:solidFill>
              <a:schemeClr val="bg1"/>
            </a:solidFill>
            <a:miter lim="800000"/>
            <a:headEnd/>
            <a:tailEnd/>
          </a:ln>
        </p:spPr>
        <p:txBody>
          <a:bodyPr>
            <a:spAutoFit/>
          </a:bodyPr>
          <a:lstStyle/>
          <a:p>
            <a:r>
              <a:rPr lang="es-ES" sz="1400" b="1" dirty="0" err="1" smtClean="0">
                <a:solidFill>
                  <a:schemeClr val="bg1"/>
                </a:solidFill>
                <a:latin typeface="Calibri" pitchFamily="34" charset="0"/>
              </a:rPr>
              <a:t>Starobinski</a:t>
            </a:r>
            <a:endParaRPr lang="es-ES" sz="1400" b="1" dirty="0">
              <a:solidFill>
                <a:schemeClr val="bg1"/>
              </a:solidFill>
              <a:latin typeface="Calibri" pitchFamily="34" charset="0"/>
            </a:endParaRPr>
          </a:p>
          <a:p>
            <a:r>
              <a:rPr lang="es-ES" sz="1400" dirty="0" smtClean="0">
                <a:solidFill>
                  <a:schemeClr val="bg1"/>
                </a:solidFill>
                <a:latin typeface="Calibri" pitchFamily="34" charset="0"/>
              </a:rPr>
              <a:t>Ginebra 1920</a:t>
            </a:r>
            <a:endParaRPr lang="es-CO" sz="1400" dirty="0">
              <a:solidFill>
                <a:schemeClr val="bg1"/>
              </a:solidFill>
              <a:latin typeface="Calibri" pitchFamily="34" charset="0"/>
            </a:endParaRPr>
          </a:p>
        </p:txBody>
      </p:sp>
      <p:sp>
        <p:nvSpPr>
          <p:cNvPr id="41" name="40 CuadroTexto"/>
          <p:cNvSpPr txBox="1"/>
          <p:nvPr/>
        </p:nvSpPr>
        <p:spPr>
          <a:xfrm>
            <a:off x="-33" y="1853495"/>
            <a:ext cx="971633" cy="954107"/>
          </a:xfrm>
          <a:prstGeom prst="rect">
            <a:avLst/>
          </a:prstGeom>
          <a:noFill/>
        </p:spPr>
        <p:txBody>
          <a:bodyPr wrap="square" rtlCol="0">
            <a:spAutoFit/>
          </a:bodyPr>
          <a:lstStyle/>
          <a:p>
            <a:r>
              <a:rPr lang="es-ES" sz="1400" b="1" dirty="0" smtClean="0">
                <a:solidFill>
                  <a:schemeClr val="bg1"/>
                </a:solidFill>
              </a:rPr>
              <a:t>Alberti</a:t>
            </a:r>
          </a:p>
          <a:p>
            <a:r>
              <a:rPr lang="es-ES" sz="1400" dirty="0" err="1" smtClean="0">
                <a:solidFill>
                  <a:schemeClr val="bg1"/>
                </a:solidFill>
              </a:rPr>
              <a:t>Genova</a:t>
            </a:r>
            <a:r>
              <a:rPr lang="es-ES" sz="1400" dirty="0" smtClean="0">
                <a:solidFill>
                  <a:schemeClr val="bg1"/>
                </a:solidFill>
              </a:rPr>
              <a:t>-Italia</a:t>
            </a:r>
          </a:p>
          <a:p>
            <a:r>
              <a:rPr lang="es-ES" sz="1400" dirty="0" smtClean="0">
                <a:solidFill>
                  <a:schemeClr val="bg1"/>
                </a:solidFill>
              </a:rPr>
              <a:t>1404-1492</a:t>
            </a:r>
            <a:endParaRPr lang="es-CO" sz="1400" dirty="0">
              <a:solidFill>
                <a:schemeClr val="bg1"/>
              </a:solidFill>
            </a:endParaRPr>
          </a:p>
        </p:txBody>
      </p:sp>
      <p:sp>
        <p:nvSpPr>
          <p:cNvPr id="42" name="41 CuadroTexto"/>
          <p:cNvSpPr txBox="1"/>
          <p:nvPr/>
        </p:nvSpPr>
        <p:spPr>
          <a:xfrm>
            <a:off x="-33" y="3083392"/>
            <a:ext cx="971633" cy="1169551"/>
          </a:xfrm>
          <a:prstGeom prst="rect">
            <a:avLst/>
          </a:prstGeom>
          <a:noFill/>
        </p:spPr>
        <p:txBody>
          <a:bodyPr wrap="square" rtlCol="0">
            <a:spAutoFit/>
          </a:bodyPr>
          <a:lstStyle/>
          <a:p>
            <a:r>
              <a:rPr lang="es-ES" sz="1400" b="1" dirty="0" smtClean="0">
                <a:solidFill>
                  <a:schemeClr val="bg1"/>
                </a:solidFill>
              </a:rPr>
              <a:t>Giorgio </a:t>
            </a:r>
            <a:r>
              <a:rPr lang="es-ES" sz="1400" b="1" dirty="0" err="1" smtClean="0">
                <a:solidFill>
                  <a:schemeClr val="bg1"/>
                </a:solidFill>
              </a:rPr>
              <a:t>Vasari</a:t>
            </a:r>
            <a:endParaRPr lang="es-ES" sz="1400" b="1" dirty="0" smtClean="0">
              <a:solidFill>
                <a:schemeClr val="bg1"/>
              </a:solidFill>
            </a:endParaRPr>
          </a:p>
          <a:p>
            <a:r>
              <a:rPr lang="es-ES" sz="1400" dirty="0" smtClean="0">
                <a:solidFill>
                  <a:schemeClr val="bg1"/>
                </a:solidFill>
              </a:rPr>
              <a:t>Florencia-Italia</a:t>
            </a:r>
          </a:p>
          <a:p>
            <a:r>
              <a:rPr lang="es-ES" sz="1400" dirty="0" smtClean="0">
                <a:solidFill>
                  <a:schemeClr val="bg1"/>
                </a:solidFill>
              </a:rPr>
              <a:t>1511-1574</a:t>
            </a:r>
            <a:endParaRPr lang="es-CO" sz="1400" dirty="0">
              <a:solidFill>
                <a:schemeClr val="bg1"/>
              </a:solidFill>
            </a:endParaRPr>
          </a:p>
        </p:txBody>
      </p:sp>
      <p:sp>
        <p:nvSpPr>
          <p:cNvPr id="44" name="22 CuadroTexto"/>
          <p:cNvSpPr txBox="1">
            <a:spLocks noChangeArrowheads="1"/>
          </p:cNvSpPr>
          <p:nvPr/>
        </p:nvSpPr>
        <p:spPr bwMode="auto">
          <a:xfrm>
            <a:off x="3428999" y="4857760"/>
            <a:ext cx="1143000" cy="738187"/>
          </a:xfrm>
          <a:prstGeom prst="rect">
            <a:avLst/>
          </a:prstGeom>
          <a:noFill/>
          <a:ln w="9525">
            <a:solidFill>
              <a:schemeClr val="bg2">
                <a:lumMod val="50000"/>
              </a:schemeClr>
            </a:solidFill>
            <a:miter lim="800000"/>
            <a:headEnd/>
            <a:tailEnd/>
          </a:ln>
        </p:spPr>
        <p:txBody>
          <a:bodyPr>
            <a:spAutoFit/>
          </a:bodyPr>
          <a:lstStyle/>
          <a:p>
            <a:r>
              <a:rPr lang="es-ES" sz="1400" b="1" dirty="0" err="1" smtClean="0">
                <a:solidFill>
                  <a:schemeClr val="bg1"/>
                </a:solidFill>
                <a:latin typeface="Calibri" pitchFamily="34" charset="0"/>
              </a:rPr>
              <a:t>Worringer</a:t>
            </a:r>
            <a:endParaRPr lang="es-ES" sz="1400" b="1" dirty="0">
              <a:solidFill>
                <a:schemeClr val="bg1"/>
              </a:solidFill>
              <a:latin typeface="Calibri" pitchFamily="34" charset="0"/>
            </a:endParaRPr>
          </a:p>
          <a:p>
            <a:r>
              <a:rPr lang="es-ES" sz="1400" dirty="0" err="1" smtClean="0">
                <a:solidFill>
                  <a:schemeClr val="bg1"/>
                </a:solidFill>
                <a:latin typeface="Calibri" pitchFamily="34" charset="0"/>
              </a:rPr>
              <a:t>Munich</a:t>
            </a:r>
            <a:endParaRPr lang="es-ES" sz="1400" dirty="0">
              <a:solidFill>
                <a:schemeClr val="bg1"/>
              </a:solidFill>
              <a:latin typeface="Calibri" pitchFamily="34" charset="0"/>
            </a:endParaRPr>
          </a:p>
          <a:p>
            <a:r>
              <a:rPr lang="es-ES" sz="1400" dirty="0" smtClean="0">
                <a:solidFill>
                  <a:schemeClr val="bg1"/>
                </a:solidFill>
                <a:latin typeface="Calibri" pitchFamily="34" charset="0"/>
              </a:rPr>
              <a:t>1881-1965</a:t>
            </a:r>
            <a:endParaRPr lang="es-CO" sz="1400" dirty="0">
              <a:solidFill>
                <a:schemeClr val="bg1"/>
              </a:solidFill>
              <a:latin typeface="Calibri" pitchFamily="34" charset="0"/>
            </a:endParaRPr>
          </a:p>
        </p:txBody>
      </p:sp>
      <p:cxnSp>
        <p:nvCxnSpPr>
          <p:cNvPr id="46" name="45 Conector recto de flecha"/>
          <p:cNvCxnSpPr/>
          <p:nvPr/>
        </p:nvCxnSpPr>
        <p:spPr>
          <a:xfrm rot="10800000">
            <a:off x="17697" y="5706194"/>
            <a:ext cx="785786"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5" name="54 CuadroTexto"/>
          <p:cNvSpPr txBox="1"/>
          <p:nvPr/>
        </p:nvSpPr>
        <p:spPr>
          <a:xfrm>
            <a:off x="3424889" y="5642097"/>
            <a:ext cx="1143008" cy="1169551"/>
          </a:xfrm>
          <a:prstGeom prst="rect">
            <a:avLst/>
          </a:prstGeom>
          <a:noFill/>
          <a:ln>
            <a:solidFill>
              <a:schemeClr val="bg1"/>
            </a:solidFill>
          </a:ln>
        </p:spPr>
        <p:txBody>
          <a:bodyPr wrap="square" rtlCol="0">
            <a:spAutoFit/>
          </a:bodyPr>
          <a:lstStyle/>
          <a:p>
            <a:r>
              <a:rPr lang="es-ES" sz="1400" b="1" dirty="0" err="1" smtClean="0">
                <a:solidFill>
                  <a:schemeClr val="bg1"/>
                </a:solidFill>
              </a:rPr>
              <a:t>Emille</a:t>
            </a:r>
            <a:r>
              <a:rPr lang="es-ES" sz="1400" b="1" dirty="0" smtClean="0">
                <a:solidFill>
                  <a:schemeClr val="bg1"/>
                </a:solidFill>
              </a:rPr>
              <a:t> </a:t>
            </a:r>
            <a:r>
              <a:rPr lang="es-ES" sz="1400" b="1" dirty="0" err="1" smtClean="0">
                <a:solidFill>
                  <a:schemeClr val="bg1"/>
                </a:solidFill>
              </a:rPr>
              <a:t>Male</a:t>
            </a:r>
            <a:r>
              <a:rPr lang="es-ES" sz="1400" dirty="0" err="1" smtClean="0">
                <a:solidFill>
                  <a:schemeClr val="bg1"/>
                </a:solidFill>
              </a:rPr>
              <a:t>–Conimetry</a:t>
            </a:r>
            <a:r>
              <a:rPr lang="es-ES" sz="1400" dirty="0" smtClean="0">
                <a:solidFill>
                  <a:schemeClr val="bg1"/>
                </a:solidFill>
              </a:rPr>
              <a:t> Chaus – Francia </a:t>
            </a:r>
          </a:p>
          <a:p>
            <a:r>
              <a:rPr lang="es-ES" sz="1400" dirty="0" smtClean="0">
                <a:solidFill>
                  <a:schemeClr val="bg1"/>
                </a:solidFill>
              </a:rPr>
              <a:t>1862-1954</a:t>
            </a:r>
            <a:endParaRPr lang="es-CO" sz="1400" dirty="0">
              <a:solidFill>
                <a:schemeClr val="bg1"/>
              </a:solidFill>
            </a:endParaRPr>
          </a:p>
        </p:txBody>
      </p:sp>
    </p:spTree>
    <p:extLst>
      <p:ext uri="{BB962C8B-B14F-4D97-AF65-F5344CB8AC3E}">
        <p14:creationId xmlns:p14="http://schemas.microsoft.com/office/powerpoint/2010/main" val="3496053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CuadroTexto"/>
          <p:cNvSpPr txBox="1"/>
          <p:nvPr/>
        </p:nvSpPr>
        <p:spPr>
          <a:xfrm>
            <a:off x="428596" y="142852"/>
            <a:ext cx="3156185" cy="369332"/>
          </a:xfrm>
          <a:prstGeom prst="rect">
            <a:avLst/>
          </a:prstGeom>
          <a:noFill/>
        </p:spPr>
        <p:txBody>
          <a:bodyPr wrap="none" rtlCol="0">
            <a:spAutoFit/>
          </a:bodyPr>
          <a:lstStyle/>
          <a:p>
            <a:r>
              <a:rPr lang="es-ES" dirty="0" smtClean="0">
                <a:solidFill>
                  <a:schemeClr val="bg1"/>
                </a:solidFill>
              </a:rPr>
              <a:t>Estilos artísticos (posiblemente)</a:t>
            </a:r>
            <a:endParaRPr lang="es-CO" dirty="0">
              <a:solidFill>
                <a:schemeClr val="bg1"/>
              </a:solidFill>
            </a:endParaRPr>
          </a:p>
        </p:txBody>
      </p:sp>
      <p:cxnSp>
        <p:nvCxnSpPr>
          <p:cNvPr id="6" name="5 Conector recto"/>
          <p:cNvCxnSpPr/>
          <p:nvPr/>
        </p:nvCxnSpPr>
        <p:spPr>
          <a:xfrm rot="5400000">
            <a:off x="-427866" y="2856702"/>
            <a:ext cx="31432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643704" y="2785264"/>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5400000">
            <a:off x="2001026" y="2856702"/>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5400000">
            <a:off x="3286910" y="2928140"/>
            <a:ext cx="328614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2285984" y="857232"/>
            <a:ext cx="857256" cy="369332"/>
          </a:xfrm>
          <a:prstGeom prst="rect">
            <a:avLst/>
          </a:prstGeom>
          <a:noFill/>
        </p:spPr>
        <p:txBody>
          <a:bodyPr wrap="square" rtlCol="0">
            <a:spAutoFit/>
          </a:bodyPr>
          <a:lstStyle/>
          <a:p>
            <a:r>
              <a:rPr lang="es-ES" dirty="0" smtClean="0">
                <a:solidFill>
                  <a:schemeClr val="bg1"/>
                </a:solidFill>
              </a:rPr>
              <a:t>S.XVIII</a:t>
            </a:r>
            <a:endParaRPr lang="es-CO" dirty="0">
              <a:solidFill>
                <a:schemeClr val="bg1"/>
              </a:solidFill>
            </a:endParaRPr>
          </a:p>
        </p:txBody>
      </p:sp>
      <p:sp>
        <p:nvSpPr>
          <p:cNvPr id="15" name="14 CuadroTexto"/>
          <p:cNvSpPr txBox="1"/>
          <p:nvPr/>
        </p:nvSpPr>
        <p:spPr>
          <a:xfrm>
            <a:off x="285720" y="857232"/>
            <a:ext cx="857256" cy="369332"/>
          </a:xfrm>
          <a:prstGeom prst="rect">
            <a:avLst/>
          </a:prstGeom>
          <a:noFill/>
        </p:spPr>
        <p:txBody>
          <a:bodyPr wrap="square" rtlCol="0">
            <a:spAutoFit/>
          </a:bodyPr>
          <a:lstStyle/>
          <a:p>
            <a:r>
              <a:rPr lang="es-ES" dirty="0" smtClean="0">
                <a:solidFill>
                  <a:schemeClr val="bg1"/>
                </a:solidFill>
              </a:rPr>
              <a:t>S.XV</a:t>
            </a:r>
            <a:endParaRPr lang="es-CO" dirty="0">
              <a:solidFill>
                <a:schemeClr val="bg1"/>
              </a:solidFill>
            </a:endParaRPr>
          </a:p>
        </p:txBody>
      </p:sp>
      <p:sp>
        <p:nvSpPr>
          <p:cNvPr id="16" name="15 CuadroTexto"/>
          <p:cNvSpPr txBox="1"/>
          <p:nvPr/>
        </p:nvSpPr>
        <p:spPr>
          <a:xfrm>
            <a:off x="1142976" y="857232"/>
            <a:ext cx="857256" cy="369332"/>
          </a:xfrm>
          <a:prstGeom prst="rect">
            <a:avLst/>
          </a:prstGeom>
          <a:noFill/>
        </p:spPr>
        <p:txBody>
          <a:bodyPr wrap="square" rtlCol="0">
            <a:spAutoFit/>
          </a:bodyPr>
          <a:lstStyle/>
          <a:p>
            <a:r>
              <a:rPr lang="es-ES" dirty="0" smtClean="0">
                <a:solidFill>
                  <a:schemeClr val="bg1"/>
                </a:solidFill>
              </a:rPr>
              <a:t>S.XVI</a:t>
            </a:r>
            <a:endParaRPr lang="es-CO" dirty="0">
              <a:solidFill>
                <a:schemeClr val="bg1"/>
              </a:solidFill>
            </a:endParaRPr>
          </a:p>
        </p:txBody>
      </p:sp>
      <p:sp>
        <p:nvSpPr>
          <p:cNvPr id="17" name="16 CuadroTexto"/>
          <p:cNvSpPr txBox="1"/>
          <p:nvPr/>
        </p:nvSpPr>
        <p:spPr>
          <a:xfrm>
            <a:off x="3714744" y="857232"/>
            <a:ext cx="857256" cy="369332"/>
          </a:xfrm>
          <a:prstGeom prst="rect">
            <a:avLst/>
          </a:prstGeom>
          <a:noFill/>
        </p:spPr>
        <p:txBody>
          <a:bodyPr wrap="square" rtlCol="0">
            <a:spAutoFit/>
          </a:bodyPr>
          <a:lstStyle/>
          <a:p>
            <a:r>
              <a:rPr lang="es-ES" dirty="0" smtClean="0">
                <a:solidFill>
                  <a:schemeClr val="bg1"/>
                </a:solidFill>
              </a:rPr>
              <a:t>S.XIX</a:t>
            </a:r>
            <a:endParaRPr lang="es-CO" dirty="0">
              <a:solidFill>
                <a:schemeClr val="bg1"/>
              </a:solidFill>
            </a:endParaRPr>
          </a:p>
        </p:txBody>
      </p:sp>
      <p:sp>
        <p:nvSpPr>
          <p:cNvPr id="18" name="17 CuadroTexto"/>
          <p:cNvSpPr txBox="1"/>
          <p:nvPr/>
        </p:nvSpPr>
        <p:spPr>
          <a:xfrm>
            <a:off x="5072066" y="571480"/>
            <a:ext cx="1071570" cy="646331"/>
          </a:xfrm>
          <a:prstGeom prst="rect">
            <a:avLst/>
          </a:prstGeom>
          <a:noFill/>
        </p:spPr>
        <p:txBody>
          <a:bodyPr wrap="square" rtlCol="0">
            <a:spAutoFit/>
          </a:bodyPr>
          <a:lstStyle/>
          <a:p>
            <a:r>
              <a:rPr lang="es-ES" dirty="0" smtClean="0">
                <a:solidFill>
                  <a:schemeClr val="bg1"/>
                </a:solidFill>
              </a:rPr>
              <a:t>S.XX </a:t>
            </a:r>
          </a:p>
          <a:p>
            <a:r>
              <a:rPr lang="es-ES" dirty="0" smtClean="0">
                <a:solidFill>
                  <a:schemeClr val="bg1"/>
                </a:solidFill>
              </a:rPr>
              <a:t>1ºMitad</a:t>
            </a:r>
            <a:endParaRPr lang="es-CO" dirty="0">
              <a:solidFill>
                <a:schemeClr val="bg1"/>
              </a:solidFill>
            </a:endParaRPr>
          </a:p>
        </p:txBody>
      </p:sp>
      <p:sp>
        <p:nvSpPr>
          <p:cNvPr id="19" name="18 CuadroTexto"/>
          <p:cNvSpPr txBox="1"/>
          <p:nvPr/>
        </p:nvSpPr>
        <p:spPr>
          <a:xfrm>
            <a:off x="142844" y="2643182"/>
            <a:ext cx="1428760" cy="307777"/>
          </a:xfrm>
          <a:prstGeom prst="rect">
            <a:avLst/>
          </a:prstGeom>
          <a:noFill/>
        </p:spPr>
        <p:txBody>
          <a:bodyPr wrap="square" rtlCol="0">
            <a:spAutoFit/>
          </a:bodyPr>
          <a:lstStyle/>
          <a:p>
            <a:r>
              <a:rPr lang="es-ES" sz="1400" dirty="0" smtClean="0">
                <a:solidFill>
                  <a:schemeClr val="bg1"/>
                </a:solidFill>
              </a:rPr>
              <a:t>RENACIMIENTO</a:t>
            </a:r>
          </a:p>
        </p:txBody>
      </p:sp>
      <p:sp>
        <p:nvSpPr>
          <p:cNvPr id="20" name="19 CuadroTexto"/>
          <p:cNvSpPr txBox="1"/>
          <p:nvPr/>
        </p:nvSpPr>
        <p:spPr>
          <a:xfrm>
            <a:off x="1142976" y="3214686"/>
            <a:ext cx="1143008" cy="307777"/>
          </a:xfrm>
          <a:prstGeom prst="rect">
            <a:avLst/>
          </a:prstGeom>
          <a:noFill/>
        </p:spPr>
        <p:txBody>
          <a:bodyPr wrap="square" rtlCol="0">
            <a:spAutoFit/>
          </a:bodyPr>
          <a:lstStyle/>
          <a:p>
            <a:r>
              <a:rPr lang="es-ES" sz="1400" dirty="0" smtClean="0">
                <a:solidFill>
                  <a:schemeClr val="bg1"/>
                </a:solidFill>
              </a:rPr>
              <a:t>BARROCO</a:t>
            </a:r>
            <a:endParaRPr lang="es-CO" sz="1400" dirty="0">
              <a:solidFill>
                <a:schemeClr val="bg1"/>
              </a:solidFill>
            </a:endParaRPr>
          </a:p>
        </p:txBody>
      </p:sp>
      <p:sp>
        <p:nvSpPr>
          <p:cNvPr id="21" name="20 CuadroTexto"/>
          <p:cNvSpPr txBox="1"/>
          <p:nvPr/>
        </p:nvSpPr>
        <p:spPr>
          <a:xfrm>
            <a:off x="3071802" y="2928934"/>
            <a:ext cx="1500198" cy="307777"/>
          </a:xfrm>
          <a:prstGeom prst="rect">
            <a:avLst/>
          </a:prstGeom>
          <a:noFill/>
        </p:spPr>
        <p:txBody>
          <a:bodyPr wrap="square" rtlCol="0">
            <a:spAutoFit/>
          </a:bodyPr>
          <a:lstStyle/>
          <a:p>
            <a:r>
              <a:rPr lang="es-ES" sz="1400" dirty="0" smtClean="0">
                <a:solidFill>
                  <a:schemeClr val="bg1"/>
                </a:solidFill>
              </a:rPr>
              <a:t>NEOCLÁSICO</a:t>
            </a:r>
          </a:p>
        </p:txBody>
      </p:sp>
      <p:sp>
        <p:nvSpPr>
          <p:cNvPr id="22" name="21 CuadroTexto"/>
          <p:cNvSpPr txBox="1"/>
          <p:nvPr/>
        </p:nvSpPr>
        <p:spPr>
          <a:xfrm>
            <a:off x="3571868" y="1285860"/>
            <a:ext cx="1428760" cy="307777"/>
          </a:xfrm>
          <a:prstGeom prst="rect">
            <a:avLst/>
          </a:prstGeom>
          <a:noFill/>
        </p:spPr>
        <p:txBody>
          <a:bodyPr wrap="square" rtlCol="0">
            <a:spAutoFit/>
          </a:bodyPr>
          <a:lstStyle/>
          <a:p>
            <a:r>
              <a:rPr lang="es-ES" sz="1400" dirty="0" smtClean="0">
                <a:solidFill>
                  <a:schemeClr val="bg1"/>
                </a:solidFill>
              </a:rPr>
              <a:t>ROMANTICISMO</a:t>
            </a:r>
          </a:p>
        </p:txBody>
      </p:sp>
      <p:sp>
        <p:nvSpPr>
          <p:cNvPr id="24" name="23 CuadroTexto"/>
          <p:cNvSpPr txBox="1"/>
          <p:nvPr/>
        </p:nvSpPr>
        <p:spPr>
          <a:xfrm>
            <a:off x="4929190" y="3643314"/>
            <a:ext cx="1428760" cy="307777"/>
          </a:xfrm>
          <a:prstGeom prst="rect">
            <a:avLst/>
          </a:prstGeom>
          <a:noFill/>
        </p:spPr>
        <p:txBody>
          <a:bodyPr wrap="square" rtlCol="0">
            <a:spAutoFit/>
          </a:bodyPr>
          <a:lstStyle/>
          <a:p>
            <a:r>
              <a:rPr lang="es-ES" sz="1400" dirty="0" smtClean="0">
                <a:solidFill>
                  <a:schemeClr val="bg1"/>
                </a:solidFill>
              </a:rPr>
              <a:t>FUTURISMO</a:t>
            </a:r>
            <a:endParaRPr lang="es-CO" sz="1400" dirty="0">
              <a:solidFill>
                <a:schemeClr val="bg1"/>
              </a:solidFill>
            </a:endParaRPr>
          </a:p>
        </p:txBody>
      </p:sp>
      <p:sp>
        <p:nvSpPr>
          <p:cNvPr id="26" name="25 CuadroTexto"/>
          <p:cNvSpPr txBox="1"/>
          <p:nvPr/>
        </p:nvSpPr>
        <p:spPr>
          <a:xfrm>
            <a:off x="7429520" y="845090"/>
            <a:ext cx="857256" cy="369332"/>
          </a:xfrm>
          <a:prstGeom prst="rect">
            <a:avLst/>
          </a:prstGeom>
          <a:noFill/>
        </p:spPr>
        <p:txBody>
          <a:bodyPr wrap="square" rtlCol="0">
            <a:spAutoFit/>
          </a:bodyPr>
          <a:lstStyle/>
          <a:p>
            <a:r>
              <a:rPr lang="es-ES" dirty="0" smtClean="0">
                <a:solidFill>
                  <a:schemeClr val="bg1"/>
                </a:solidFill>
              </a:rPr>
              <a:t>Finales</a:t>
            </a:r>
            <a:endParaRPr lang="es-CO" dirty="0">
              <a:solidFill>
                <a:schemeClr val="bg1"/>
              </a:solidFill>
            </a:endParaRPr>
          </a:p>
        </p:txBody>
      </p:sp>
      <p:sp>
        <p:nvSpPr>
          <p:cNvPr id="27" name="26 CuadroTexto"/>
          <p:cNvSpPr txBox="1"/>
          <p:nvPr/>
        </p:nvSpPr>
        <p:spPr>
          <a:xfrm>
            <a:off x="6143636" y="857232"/>
            <a:ext cx="1214446" cy="369332"/>
          </a:xfrm>
          <a:prstGeom prst="rect">
            <a:avLst/>
          </a:prstGeom>
          <a:noFill/>
        </p:spPr>
        <p:txBody>
          <a:bodyPr wrap="square" rtlCol="0">
            <a:spAutoFit/>
          </a:bodyPr>
          <a:lstStyle/>
          <a:p>
            <a:r>
              <a:rPr lang="es-ES" dirty="0" smtClean="0">
                <a:solidFill>
                  <a:schemeClr val="bg1"/>
                </a:solidFill>
              </a:rPr>
              <a:t>Mediados</a:t>
            </a:r>
            <a:endParaRPr lang="es-CO" dirty="0">
              <a:solidFill>
                <a:schemeClr val="bg1"/>
              </a:solidFill>
            </a:endParaRPr>
          </a:p>
        </p:txBody>
      </p:sp>
      <p:cxnSp>
        <p:nvCxnSpPr>
          <p:cNvPr id="28" name="27 Conector recto"/>
          <p:cNvCxnSpPr/>
          <p:nvPr/>
        </p:nvCxnSpPr>
        <p:spPr>
          <a:xfrm rot="5400000">
            <a:off x="4501356" y="2928140"/>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rot="5400000">
            <a:off x="5787240" y="2928140"/>
            <a:ext cx="3286148"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6143636" y="3357562"/>
            <a:ext cx="1428760" cy="523220"/>
          </a:xfrm>
          <a:prstGeom prst="rect">
            <a:avLst/>
          </a:prstGeom>
          <a:noFill/>
        </p:spPr>
        <p:txBody>
          <a:bodyPr wrap="square" rtlCol="0">
            <a:spAutoFit/>
          </a:bodyPr>
          <a:lstStyle/>
          <a:p>
            <a:r>
              <a:rPr lang="es-ES" sz="1400" dirty="0" smtClean="0">
                <a:solidFill>
                  <a:schemeClr val="bg1"/>
                </a:solidFill>
              </a:rPr>
              <a:t>EXPRESIONISMO ABSTRACTO</a:t>
            </a:r>
            <a:endParaRPr lang="es-CO" sz="1400" dirty="0">
              <a:solidFill>
                <a:schemeClr val="bg1"/>
              </a:solidFill>
            </a:endParaRPr>
          </a:p>
        </p:txBody>
      </p:sp>
      <p:sp>
        <p:nvSpPr>
          <p:cNvPr id="32" name="31 CuadroTexto"/>
          <p:cNvSpPr txBox="1"/>
          <p:nvPr/>
        </p:nvSpPr>
        <p:spPr>
          <a:xfrm>
            <a:off x="5072066" y="4214818"/>
            <a:ext cx="1285884" cy="307777"/>
          </a:xfrm>
          <a:prstGeom prst="rect">
            <a:avLst/>
          </a:prstGeom>
          <a:noFill/>
        </p:spPr>
        <p:txBody>
          <a:bodyPr wrap="square" rtlCol="0">
            <a:spAutoFit/>
          </a:bodyPr>
          <a:lstStyle/>
          <a:p>
            <a:r>
              <a:rPr lang="es-ES" sz="1400" dirty="0" smtClean="0">
                <a:solidFill>
                  <a:schemeClr val="bg1"/>
                </a:solidFill>
              </a:rPr>
              <a:t>SURREALISMO</a:t>
            </a:r>
            <a:endParaRPr lang="es-CO" sz="1400" dirty="0">
              <a:solidFill>
                <a:schemeClr val="bg1"/>
              </a:solidFill>
            </a:endParaRPr>
          </a:p>
        </p:txBody>
      </p:sp>
      <p:sp>
        <p:nvSpPr>
          <p:cNvPr id="33" name="32 CuadroTexto"/>
          <p:cNvSpPr txBox="1"/>
          <p:nvPr/>
        </p:nvSpPr>
        <p:spPr>
          <a:xfrm>
            <a:off x="4929190" y="2928934"/>
            <a:ext cx="1143008" cy="307777"/>
          </a:xfrm>
          <a:prstGeom prst="rect">
            <a:avLst/>
          </a:prstGeom>
          <a:noFill/>
        </p:spPr>
        <p:txBody>
          <a:bodyPr wrap="square" rtlCol="0">
            <a:spAutoFit/>
          </a:bodyPr>
          <a:lstStyle/>
          <a:p>
            <a:r>
              <a:rPr lang="es-ES" sz="1400" dirty="0" smtClean="0">
                <a:solidFill>
                  <a:schemeClr val="bg1"/>
                </a:solidFill>
              </a:rPr>
              <a:t>BAUHAUS</a:t>
            </a:r>
            <a:endParaRPr lang="es-CO" sz="1400" dirty="0">
              <a:solidFill>
                <a:schemeClr val="bg1"/>
              </a:solidFill>
            </a:endParaRPr>
          </a:p>
        </p:txBody>
      </p:sp>
      <p:sp>
        <p:nvSpPr>
          <p:cNvPr id="39" name="38 CuadroTexto"/>
          <p:cNvSpPr txBox="1"/>
          <p:nvPr/>
        </p:nvSpPr>
        <p:spPr>
          <a:xfrm>
            <a:off x="7358082" y="3071810"/>
            <a:ext cx="1357322" cy="307777"/>
          </a:xfrm>
          <a:prstGeom prst="rect">
            <a:avLst/>
          </a:prstGeom>
          <a:noFill/>
        </p:spPr>
        <p:txBody>
          <a:bodyPr wrap="square" rtlCol="0">
            <a:spAutoFit/>
          </a:bodyPr>
          <a:lstStyle/>
          <a:p>
            <a:r>
              <a:rPr lang="es-ES" sz="1400" dirty="0" smtClean="0">
                <a:solidFill>
                  <a:schemeClr val="bg1"/>
                </a:solidFill>
              </a:rPr>
              <a:t>MINIMALISMO</a:t>
            </a:r>
            <a:endParaRPr lang="es-CO" sz="1400" dirty="0" smtClean="0">
              <a:solidFill>
                <a:schemeClr val="bg1"/>
              </a:solidFill>
            </a:endParaRPr>
          </a:p>
        </p:txBody>
      </p:sp>
      <p:cxnSp>
        <p:nvCxnSpPr>
          <p:cNvPr id="45" name="44 Conector recto de flecha"/>
          <p:cNvCxnSpPr/>
          <p:nvPr/>
        </p:nvCxnSpPr>
        <p:spPr>
          <a:xfrm rot="10800000">
            <a:off x="0" y="5429264"/>
            <a:ext cx="7857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857224" y="5357826"/>
            <a:ext cx="1643074" cy="1384995"/>
          </a:xfrm>
          <a:prstGeom prst="rect">
            <a:avLst/>
          </a:prstGeom>
          <a:noFill/>
        </p:spPr>
        <p:txBody>
          <a:bodyPr wrap="square" rtlCol="0">
            <a:spAutoFit/>
          </a:bodyPr>
          <a:lstStyle/>
          <a:p>
            <a:r>
              <a:rPr lang="es-ES" sz="1400" dirty="0" smtClean="0">
                <a:solidFill>
                  <a:schemeClr val="bg1"/>
                </a:solidFill>
              </a:rPr>
              <a:t>Románico</a:t>
            </a:r>
          </a:p>
          <a:p>
            <a:r>
              <a:rPr lang="es-ES" sz="1400" dirty="0" smtClean="0">
                <a:solidFill>
                  <a:schemeClr val="bg1"/>
                </a:solidFill>
              </a:rPr>
              <a:t>Gótico</a:t>
            </a:r>
          </a:p>
          <a:p>
            <a:endParaRPr lang="es-ES" sz="1400" dirty="0" smtClean="0">
              <a:solidFill>
                <a:schemeClr val="bg1"/>
              </a:solidFill>
            </a:endParaRPr>
          </a:p>
          <a:p>
            <a:r>
              <a:rPr lang="es-ES" sz="1400" dirty="0" smtClean="0">
                <a:solidFill>
                  <a:schemeClr val="bg1"/>
                </a:solidFill>
              </a:rPr>
              <a:t>Clásico (greco-romano</a:t>
            </a:r>
          </a:p>
          <a:p>
            <a:r>
              <a:rPr lang="es-ES" sz="1400" dirty="0" smtClean="0">
                <a:solidFill>
                  <a:schemeClr val="bg1"/>
                </a:solidFill>
              </a:rPr>
              <a:t>Egipcio y… </a:t>
            </a:r>
            <a:endParaRPr lang="es-CO" sz="1400" dirty="0">
              <a:solidFill>
                <a:schemeClr val="bg1"/>
              </a:solidFill>
            </a:endParaRPr>
          </a:p>
        </p:txBody>
      </p:sp>
      <p:sp>
        <p:nvSpPr>
          <p:cNvPr id="49" name="48 CuadroTexto"/>
          <p:cNvSpPr txBox="1"/>
          <p:nvPr/>
        </p:nvSpPr>
        <p:spPr>
          <a:xfrm>
            <a:off x="642910" y="2000240"/>
            <a:ext cx="1285884" cy="307777"/>
          </a:xfrm>
          <a:prstGeom prst="rect">
            <a:avLst/>
          </a:prstGeom>
          <a:noFill/>
        </p:spPr>
        <p:txBody>
          <a:bodyPr wrap="square" rtlCol="0">
            <a:spAutoFit/>
          </a:bodyPr>
          <a:lstStyle/>
          <a:p>
            <a:r>
              <a:rPr lang="es-ES" sz="1400" dirty="0" smtClean="0">
                <a:solidFill>
                  <a:schemeClr val="bg1"/>
                </a:solidFill>
              </a:rPr>
              <a:t>MANIERISMO</a:t>
            </a:r>
          </a:p>
        </p:txBody>
      </p:sp>
      <p:sp>
        <p:nvSpPr>
          <p:cNvPr id="50" name="49 CuadroTexto"/>
          <p:cNvSpPr txBox="1"/>
          <p:nvPr/>
        </p:nvSpPr>
        <p:spPr>
          <a:xfrm>
            <a:off x="4429124" y="2500306"/>
            <a:ext cx="1643074" cy="307777"/>
          </a:xfrm>
          <a:prstGeom prst="rect">
            <a:avLst/>
          </a:prstGeom>
          <a:noFill/>
        </p:spPr>
        <p:txBody>
          <a:bodyPr wrap="square" rtlCol="0">
            <a:spAutoFit/>
          </a:bodyPr>
          <a:lstStyle/>
          <a:p>
            <a:r>
              <a:rPr lang="es-ES" sz="1400" dirty="0" smtClean="0">
                <a:solidFill>
                  <a:schemeClr val="bg1"/>
                </a:solidFill>
              </a:rPr>
              <a:t>CONSTRUCTIVISMO</a:t>
            </a:r>
          </a:p>
        </p:txBody>
      </p:sp>
      <p:sp>
        <p:nvSpPr>
          <p:cNvPr id="41" name="40 CuadroTexto"/>
          <p:cNvSpPr txBox="1"/>
          <p:nvPr/>
        </p:nvSpPr>
        <p:spPr>
          <a:xfrm>
            <a:off x="1928794" y="2786058"/>
            <a:ext cx="1143008" cy="307777"/>
          </a:xfrm>
          <a:prstGeom prst="rect">
            <a:avLst/>
          </a:prstGeom>
          <a:noFill/>
        </p:spPr>
        <p:txBody>
          <a:bodyPr wrap="square" rtlCol="0">
            <a:spAutoFit/>
          </a:bodyPr>
          <a:lstStyle/>
          <a:p>
            <a:r>
              <a:rPr lang="es-ES" sz="1400" dirty="0" smtClean="0">
                <a:solidFill>
                  <a:schemeClr val="bg1"/>
                </a:solidFill>
              </a:rPr>
              <a:t>ROCOCÓ</a:t>
            </a:r>
            <a:endParaRPr lang="es-CO" sz="1400" dirty="0">
              <a:solidFill>
                <a:schemeClr val="bg1"/>
              </a:solidFill>
            </a:endParaRPr>
          </a:p>
        </p:txBody>
      </p:sp>
      <p:sp>
        <p:nvSpPr>
          <p:cNvPr id="44" name="43 CuadroTexto"/>
          <p:cNvSpPr txBox="1"/>
          <p:nvPr/>
        </p:nvSpPr>
        <p:spPr>
          <a:xfrm>
            <a:off x="4214810" y="1785926"/>
            <a:ext cx="1428760" cy="307777"/>
          </a:xfrm>
          <a:prstGeom prst="rect">
            <a:avLst/>
          </a:prstGeom>
          <a:noFill/>
        </p:spPr>
        <p:txBody>
          <a:bodyPr wrap="square" rtlCol="0">
            <a:spAutoFit/>
          </a:bodyPr>
          <a:lstStyle/>
          <a:p>
            <a:r>
              <a:rPr lang="es-ES" sz="1400" dirty="0" smtClean="0">
                <a:solidFill>
                  <a:schemeClr val="bg1"/>
                </a:solidFill>
              </a:rPr>
              <a:t>IMPRESIONISMO</a:t>
            </a:r>
          </a:p>
        </p:txBody>
      </p:sp>
      <p:sp>
        <p:nvSpPr>
          <p:cNvPr id="55" name="54 CuadroTexto"/>
          <p:cNvSpPr txBox="1"/>
          <p:nvPr/>
        </p:nvSpPr>
        <p:spPr>
          <a:xfrm>
            <a:off x="6072198" y="2928934"/>
            <a:ext cx="1357322" cy="307777"/>
          </a:xfrm>
          <a:prstGeom prst="rect">
            <a:avLst/>
          </a:prstGeom>
          <a:noFill/>
        </p:spPr>
        <p:txBody>
          <a:bodyPr wrap="square" rtlCol="0">
            <a:spAutoFit/>
          </a:bodyPr>
          <a:lstStyle/>
          <a:p>
            <a:r>
              <a:rPr lang="es-ES" sz="1400" dirty="0" smtClean="0">
                <a:solidFill>
                  <a:schemeClr val="bg1"/>
                </a:solidFill>
              </a:rPr>
              <a:t>ULM</a:t>
            </a:r>
            <a:endParaRPr lang="es-CO" sz="1400" dirty="0">
              <a:solidFill>
                <a:schemeClr val="bg1"/>
              </a:solidFill>
            </a:endParaRPr>
          </a:p>
        </p:txBody>
      </p:sp>
      <p:sp>
        <p:nvSpPr>
          <p:cNvPr id="56" name="55 CuadroTexto"/>
          <p:cNvSpPr txBox="1"/>
          <p:nvPr/>
        </p:nvSpPr>
        <p:spPr>
          <a:xfrm>
            <a:off x="4857752" y="1428736"/>
            <a:ext cx="1500198" cy="307777"/>
          </a:xfrm>
          <a:prstGeom prst="rect">
            <a:avLst/>
          </a:prstGeom>
          <a:noFill/>
        </p:spPr>
        <p:txBody>
          <a:bodyPr wrap="square" rtlCol="0">
            <a:spAutoFit/>
          </a:bodyPr>
          <a:lstStyle/>
          <a:p>
            <a:r>
              <a:rPr lang="es-ES" sz="1400" dirty="0" smtClean="0">
                <a:solidFill>
                  <a:schemeClr val="bg1"/>
                </a:solidFill>
              </a:rPr>
              <a:t>EXPRESIONISMO</a:t>
            </a:r>
            <a:endParaRPr lang="es-CO" sz="1400" dirty="0">
              <a:solidFill>
                <a:schemeClr val="bg1"/>
              </a:solidFill>
            </a:endParaRPr>
          </a:p>
        </p:txBody>
      </p:sp>
      <p:sp>
        <p:nvSpPr>
          <p:cNvPr id="57" name="56 CuadroTexto"/>
          <p:cNvSpPr txBox="1"/>
          <p:nvPr/>
        </p:nvSpPr>
        <p:spPr>
          <a:xfrm>
            <a:off x="7224730" y="2009764"/>
            <a:ext cx="1071570" cy="307777"/>
          </a:xfrm>
          <a:prstGeom prst="rect">
            <a:avLst/>
          </a:prstGeom>
          <a:noFill/>
        </p:spPr>
        <p:txBody>
          <a:bodyPr wrap="square" rtlCol="0">
            <a:spAutoFit/>
          </a:bodyPr>
          <a:lstStyle/>
          <a:p>
            <a:r>
              <a:rPr lang="es-ES" sz="1400" dirty="0" smtClean="0">
                <a:solidFill>
                  <a:schemeClr val="bg1"/>
                </a:solidFill>
              </a:rPr>
              <a:t>POP ART</a:t>
            </a:r>
            <a:endParaRPr lang="es-CO" sz="1400" dirty="0" smtClean="0">
              <a:solidFill>
                <a:schemeClr val="bg1"/>
              </a:solidFill>
            </a:endParaRPr>
          </a:p>
        </p:txBody>
      </p:sp>
      <p:sp>
        <p:nvSpPr>
          <p:cNvPr id="58" name="57 CuadroTexto"/>
          <p:cNvSpPr txBox="1"/>
          <p:nvPr/>
        </p:nvSpPr>
        <p:spPr>
          <a:xfrm>
            <a:off x="7429520" y="2285992"/>
            <a:ext cx="1071570" cy="307777"/>
          </a:xfrm>
          <a:prstGeom prst="rect">
            <a:avLst/>
          </a:prstGeom>
          <a:noFill/>
        </p:spPr>
        <p:txBody>
          <a:bodyPr wrap="square" rtlCol="0">
            <a:spAutoFit/>
          </a:bodyPr>
          <a:lstStyle/>
          <a:p>
            <a:r>
              <a:rPr lang="es-ES" sz="1400" dirty="0" smtClean="0">
                <a:solidFill>
                  <a:schemeClr val="bg1"/>
                </a:solidFill>
              </a:rPr>
              <a:t>BODY ART</a:t>
            </a:r>
            <a:endParaRPr lang="es-CO" sz="1400" dirty="0" smtClean="0">
              <a:solidFill>
                <a:schemeClr val="bg1"/>
              </a:solidFill>
            </a:endParaRPr>
          </a:p>
        </p:txBody>
      </p:sp>
      <p:sp>
        <p:nvSpPr>
          <p:cNvPr id="59" name="58 CuadroTexto"/>
          <p:cNvSpPr txBox="1"/>
          <p:nvPr/>
        </p:nvSpPr>
        <p:spPr>
          <a:xfrm>
            <a:off x="7429520" y="4357694"/>
            <a:ext cx="1071570" cy="307777"/>
          </a:xfrm>
          <a:prstGeom prst="rect">
            <a:avLst/>
          </a:prstGeom>
          <a:noFill/>
        </p:spPr>
        <p:txBody>
          <a:bodyPr wrap="square" rtlCol="0">
            <a:spAutoFit/>
          </a:bodyPr>
          <a:lstStyle/>
          <a:p>
            <a:r>
              <a:rPr lang="es-ES" sz="1400" dirty="0" smtClean="0">
                <a:solidFill>
                  <a:schemeClr val="bg1"/>
                </a:solidFill>
              </a:rPr>
              <a:t>VIDEO ARTE</a:t>
            </a:r>
            <a:endParaRPr lang="es-CO" sz="1400" dirty="0" smtClean="0">
              <a:solidFill>
                <a:schemeClr val="bg1"/>
              </a:solidFill>
            </a:endParaRPr>
          </a:p>
        </p:txBody>
      </p:sp>
      <p:sp>
        <p:nvSpPr>
          <p:cNvPr id="60" name="59 CuadroTexto"/>
          <p:cNvSpPr txBox="1"/>
          <p:nvPr/>
        </p:nvSpPr>
        <p:spPr>
          <a:xfrm>
            <a:off x="7715240" y="3714752"/>
            <a:ext cx="1428760" cy="307777"/>
          </a:xfrm>
          <a:prstGeom prst="rect">
            <a:avLst/>
          </a:prstGeom>
          <a:noFill/>
        </p:spPr>
        <p:txBody>
          <a:bodyPr wrap="square" rtlCol="0">
            <a:spAutoFit/>
          </a:bodyPr>
          <a:lstStyle/>
          <a:p>
            <a:r>
              <a:rPr lang="es-ES" sz="1400" dirty="0" smtClean="0">
                <a:solidFill>
                  <a:schemeClr val="bg1"/>
                </a:solidFill>
              </a:rPr>
              <a:t>HIPERREALISMO</a:t>
            </a:r>
            <a:endParaRPr lang="es-CO" sz="1400" dirty="0" smtClean="0">
              <a:solidFill>
                <a:schemeClr val="bg1"/>
              </a:solidFill>
            </a:endParaRPr>
          </a:p>
        </p:txBody>
      </p:sp>
      <p:sp>
        <p:nvSpPr>
          <p:cNvPr id="61" name="60 CuadroTexto"/>
          <p:cNvSpPr txBox="1"/>
          <p:nvPr/>
        </p:nvSpPr>
        <p:spPr>
          <a:xfrm>
            <a:off x="7572396" y="3429000"/>
            <a:ext cx="1071570" cy="307777"/>
          </a:xfrm>
          <a:prstGeom prst="rect">
            <a:avLst/>
          </a:prstGeom>
          <a:noFill/>
        </p:spPr>
        <p:txBody>
          <a:bodyPr wrap="square" rtlCol="0">
            <a:spAutoFit/>
          </a:bodyPr>
          <a:lstStyle/>
          <a:p>
            <a:r>
              <a:rPr lang="es-ES" sz="1400" dirty="0" smtClean="0">
                <a:solidFill>
                  <a:schemeClr val="bg1"/>
                </a:solidFill>
              </a:rPr>
              <a:t>OP ART</a:t>
            </a:r>
            <a:endParaRPr lang="es-CO" sz="1400" dirty="0" smtClean="0">
              <a:solidFill>
                <a:schemeClr val="bg1"/>
              </a:solidFill>
            </a:endParaRPr>
          </a:p>
        </p:txBody>
      </p:sp>
      <p:sp>
        <p:nvSpPr>
          <p:cNvPr id="62" name="61 CuadroTexto"/>
          <p:cNvSpPr txBox="1"/>
          <p:nvPr/>
        </p:nvSpPr>
        <p:spPr>
          <a:xfrm>
            <a:off x="7500958" y="2643182"/>
            <a:ext cx="1071570" cy="307777"/>
          </a:xfrm>
          <a:prstGeom prst="rect">
            <a:avLst/>
          </a:prstGeom>
          <a:noFill/>
        </p:spPr>
        <p:txBody>
          <a:bodyPr wrap="square" rtlCol="0">
            <a:spAutoFit/>
          </a:bodyPr>
          <a:lstStyle/>
          <a:p>
            <a:r>
              <a:rPr lang="es-ES" sz="1400" dirty="0" smtClean="0">
                <a:solidFill>
                  <a:schemeClr val="bg1"/>
                </a:solidFill>
              </a:rPr>
              <a:t>LAND ART</a:t>
            </a:r>
            <a:endParaRPr lang="es-CO" sz="1400" dirty="0" smtClean="0">
              <a:solidFill>
                <a:schemeClr val="bg1"/>
              </a:solidFill>
            </a:endParaRPr>
          </a:p>
        </p:txBody>
      </p:sp>
      <p:sp>
        <p:nvSpPr>
          <p:cNvPr id="63" name="62 CuadroTexto"/>
          <p:cNvSpPr txBox="1"/>
          <p:nvPr/>
        </p:nvSpPr>
        <p:spPr>
          <a:xfrm>
            <a:off x="6929454" y="4071942"/>
            <a:ext cx="1428760" cy="307777"/>
          </a:xfrm>
          <a:prstGeom prst="rect">
            <a:avLst/>
          </a:prstGeom>
          <a:noFill/>
        </p:spPr>
        <p:txBody>
          <a:bodyPr wrap="square" rtlCol="0">
            <a:spAutoFit/>
          </a:bodyPr>
          <a:lstStyle/>
          <a:p>
            <a:r>
              <a:rPr lang="es-ES" sz="1400" dirty="0" smtClean="0">
                <a:solidFill>
                  <a:schemeClr val="bg1"/>
                </a:solidFill>
              </a:rPr>
              <a:t>CONCEPTUAL</a:t>
            </a:r>
            <a:endParaRPr lang="es-CO" sz="1400" dirty="0" smtClean="0">
              <a:solidFill>
                <a:schemeClr val="bg1"/>
              </a:solidFill>
            </a:endParaRPr>
          </a:p>
        </p:txBody>
      </p:sp>
    </p:spTree>
    <p:extLst>
      <p:ext uri="{BB962C8B-B14F-4D97-AF65-F5344CB8AC3E}">
        <p14:creationId xmlns:p14="http://schemas.microsoft.com/office/powerpoint/2010/main" val="1610242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La re-presentación y la naturaleza</a:t>
            </a:r>
            <a:endParaRPr lang="es-CO" dirty="0"/>
          </a:p>
        </p:txBody>
      </p:sp>
      <p:sp>
        <p:nvSpPr>
          <p:cNvPr id="3" name="2 Subtítulo"/>
          <p:cNvSpPr>
            <a:spLocks noGrp="1"/>
          </p:cNvSpPr>
          <p:nvPr>
            <p:ph type="subTitle" idx="1"/>
          </p:nvPr>
        </p:nvSpPr>
        <p:spPr/>
        <p:txBody>
          <a:bodyPr/>
          <a:lstStyle/>
          <a:p>
            <a:endParaRPr lang="es-CO" dirty="0"/>
          </a:p>
        </p:txBody>
      </p:sp>
    </p:spTree>
    <p:extLst>
      <p:ext uri="{BB962C8B-B14F-4D97-AF65-F5344CB8AC3E}">
        <p14:creationId xmlns:p14="http://schemas.microsoft.com/office/powerpoint/2010/main" val="3338644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r>
              <a:rPr lang="es-ES" dirty="0" smtClean="0"/>
              <a:t>Re-presentación</a:t>
            </a:r>
            <a:endParaRPr lang="es-CO" dirty="0"/>
          </a:p>
        </p:txBody>
      </p:sp>
      <p:sp>
        <p:nvSpPr>
          <p:cNvPr id="3" name="2 Marcador de contenido"/>
          <p:cNvSpPr>
            <a:spLocks noGrp="1"/>
          </p:cNvSpPr>
          <p:nvPr>
            <p:ph idx="1"/>
          </p:nvPr>
        </p:nvSpPr>
        <p:spPr>
          <a:xfrm>
            <a:off x="5000628" y="1600201"/>
            <a:ext cx="3686172" cy="3686188"/>
          </a:xfrm>
        </p:spPr>
        <p:txBody>
          <a:bodyPr>
            <a:normAutofit lnSpcReduction="10000"/>
          </a:bodyPr>
          <a:lstStyle/>
          <a:p>
            <a:r>
              <a:rPr lang="es-CO" sz="1800" dirty="0" smtClean="0"/>
              <a:t>El faraón </a:t>
            </a:r>
            <a:r>
              <a:rPr lang="es-CO" sz="1800" dirty="0" err="1" smtClean="0"/>
              <a:t>Tutankamón</a:t>
            </a:r>
            <a:r>
              <a:rPr lang="es-CO" sz="1800" dirty="0" smtClean="0"/>
              <a:t> es acompañado por Horus, con cabeza de halcón, y </a:t>
            </a:r>
            <a:r>
              <a:rPr lang="es-CO" sz="1800" dirty="0" err="1" smtClean="0"/>
              <a:t>Anubis</a:t>
            </a:r>
            <a:r>
              <a:rPr lang="es-CO" sz="1800" dirty="0" smtClean="0"/>
              <a:t>, con cabeza de chacal, después de superar la prueba de la balanza. </a:t>
            </a:r>
          </a:p>
          <a:p>
            <a:endParaRPr lang="es-ES" sz="1800" dirty="0" smtClean="0"/>
          </a:p>
          <a:p>
            <a:endParaRPr lang="es-ES" sz="1800" dirty="0" smtClean="0"/>
          </a:p>
          <a:p>
            <a:endParaRPr lang="es-ES" sz="1800" dirty="0" smtClean="0"/>
          </a:p>
          <a:p>
            <a:endParaRPr lang="es-ES" sz="1800" dirty="0" smtClean="0"/>
          </a:p>
          <a:p>
            <a:endParaRPr lang="es-ES" sz="1800" dirty="0" smtClean="0"/>
          </a:p>
          <a:p>
            <a:endParaRPr lang="es-ES" sz="1800" dirty="0" smtClean="0"/>
          </a:p>
          <a:p>
            <a:r>
              <a:rPr lang="es-ES" sz="1800" dirty="0" smtClean="0"/>
              <a:t>1336-1327 A.C.</a:t>
            </a:r>
            <a:endParaRPr lang="es-CO" sz="1800" dirty="0"/>
          </a:p>
        </p:txBody>
      </p:sp>
      <p:pic>
        <p:nvPicPr>
          <p:cNvPr id="28674" name="Picture 2" descr="http://www.quesabesde.com/camdig/noticias/10_Egipto4_FOTO3.jpg"/>
          <p:cNvPicPr>
            <a:picLocks noChangeAspect="1" noChangeArrowheads="1"/>
          </p:cNvPicPr>
          <p:nvPr/>
        </p:nvPicPr>
        <p:blipFill>
          <a:blip r:embed="rId3"/>
          <a:srcRect/>
          <a:stretch>
            <a:fillRect/>
          </a:stretch>
        </p:blipFill>
        <p:spPr bwMode="auto">
          <a:xfrm>
            <a:off x="285720" y="1214422"/>
            <a:ext cx="5054173" cy="5286412"/>
          </a:xfrm>
          <a:prstGeom prst="rect">
            <a:avLst/>
          </a:prstGeom>
          <a:noFill/>
        </p:spPr>
      </p:pic>
      <p:sp>
        <p:nvSpPr>
          <p:cNvPr id="5" name="4 CuadroTexto"/>
          <p:cNvSpPr txBox="1"/>
          <p:nvPr/>
        </p:nvSpPr>
        <p:spPr>
          <a:xfrm>
            <a:off x="7000892" y="5072074"/>
            <a:ext cx="1785950" cy="584775"/>
          </a:xfrm>
          <a:prstGeom prst="rect">
            <a:avLst/>
          </a:prstGeom>
          <a:noFill/>
        </p:spPr>
        <p:txBody>
          <a:bodyPr wrap="square" rtlCol="0">
            <a:spAutoFit/>
          </a:bodyPr>
          <a:lstStyle/>
          <a:p>
            <a:r>
              <a:rPr lang="es-ES" sz="1600" dirty="0" smtClean="0"/>
              <a:t>+ allá</a:t>
            </a:r>
          </a:p>
          <a:p>
            <a:r>
              <a:rPr lang="es-ES" sz="1600" dirty="0" smtClean="0"/>
              <a:t>-Imagen del poder</a:t>
            </a:r>
            <a:endParaRPr lang="es-CO" sz="1600" dirty="0"/>
          </a:p>
        </p:txBody>
      </p:sp>
    </p:spTree>
    <p:extLst>
      <p:ext uri="{BB962C8B-B14F-4D97-AF65-F5344CB8AC3E}">
        <p14:creationId xmlns:p14="http://schemas.microsoft.com/office/powerpoint/2010/main" val="128675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r>
              <a:rPr lang="es-ES" dirty="0" smtClean="0"/>
              <a:t>Re-presentación</a:t>
            </a:r>
            <a:endParaRPr lang="es-CO" dirty="0"/>
          </a:p>
        </p:txBody>
      </p:sp>
      <p:sp>
        <p:nvSpPr>
          <p:cNvPr id="3" name="2 Marcador de contenido"/>
          <p:cNvSpPr>
            <a:spLocks noGrp="1"/>
          </p:cNvSpPr>
          <p:nvPr>
            <p:ph idx="1"/>
          </p:nvPr>
        </p:nvSpPr>
        <p:spPr>
          <a:xfrm>
            <a:off x="5000628" y="1600201"/>
            <a:ext cx="3686172" cy="3686188"/>
          </a:xfrm>
        </p:spPr>
        <p:txBody>
          <a:bodyPr>
            <a:normAutofit/>
          </a:bodyPr>
          <a:lstStyle/>
          <a:p>
            <a:r>
              <a:rPr lang="es-ES" sz="1800" dirty="0" smtClean="0"/>
              <a:t>Apolo del Belvedere, siglo V </a:t>
            </a:r>
            <a:r>
              <a:rPr lang="es-ES" sz="1800" dirty="0" err="1" smtClean="0"/>
              <a:t>a.c.</a:t>
            </a: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r>
              <a:rPr lang="es-ES" sz="1800" dirty="0" smtClean="0"/>
              <a:t>Redescubierta en el renacimiento</a:t>
            </a:r>
            <a:endParaRPr lang="es-CO" sz="1800" dirty="0"/>
          </a:p>
        </p:txBody>
      </p:sp>
      <p:pic>
        <p:nvPicPr>
          <p:cNvPr id="5122" name="Picture 2" descr="http://upload.wikimedia.org/wikipedia/commons/e/e6/Belvedere_Apollo_Pio-Clementino_Inv1015.jpg"/>
          <p:cNvPicPr>
            <a:picLocks noChangeAspect="1" noChangeArrowheads="1"/>
          </p:cNvPicPr>
          <p:nvPr/>
        </p:nvPicPr>
        <p:blipFill>
          <a:blip r:embed="rId2" cstate="screen"/>
          <a:srcRect/>
          <a:stretch>
            <a:fillRect/>
          </a:stretch>
        </p:blipFill>
        <p:spPr bwMode="auto">
          <a:xfrm>
            <a:off x="928662" y="1142984"/>
            <a:ext cx="3297384" cy="4959265"/>
          </a:xfrm>
          <a:prstGeom prst="rect">
            <a:avLst/>
          </a:prstGeom>
          <a:noFill/>
        </p:spPr>
      </p:pic>
      <p:sp>
        <p:nvSpPr>
          <p:cNvPr id="5" name="4 CuadroTexto"/>
          <p:cNvSpPr txBox="1"/>
          <p:nvPr/>
        </p:nvSpPr>
        <p:spPr>
          <a:xfrm>
            <a:off x="7000892" y="5500702"/>
            <a:ext cx="1785950" cy="584775"/>
          </a:xfrm>
          <a:prstGeom prst="rect">
            <a:avLst/>
          </a:prstGeom>
          <a:noFill/>
        </p:spPr>
        <p:txBody>
          <a:bodyPr wrap="square" rtlCol="0">
            <a:spAutoFit/>
          </a:bodyPr>
          <a:lstStyle/>
          <a:p>
            <a:r>
              <a:rPr lang="es-ES" sz="1600" dirty="0" smtClean="0"/>
              <a:t>Idea, Arquitectura,</a:t>
            </a:r>
          </a:p>
          <a:p>
            <a:r>
              <a:rPr lang="es-ES" sz="1600" dirty="0" smtClean="0"/>
              <a:t>Cuerpo </a:t>
            </a:r>
            <a:endParaRPr lang="es-CO" sz="1600" dirty="0"/>
          </a:p>
        </p:txBody>
      </p:sp>
    </p:spTree>
    <p:extLst>
      <p:ext uri="{BB962C8B-B14F-4D97-AF65-F5344CB8AC3E}">
        <p14:creationId xmlns:p14="http://schemas.microsoft.com/office/powerpoint/2010/main" val="1358678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463</Words>
  <Application>Microsoft Office PowerPoint</Application>
  <PresentationFormat>Presentación en pantalla (4:3)</PresentationFormat>
  <Paragraphs>163</Paragraphs>
  <Slides>12</Slides>
  <Notes>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1</vt:lpstr>
      <vt:lpstr>Presentación de PowerPoint</vt:lpstr>
      <vt:lpstr>Presentación de PowerPoint</vt:lpstr>
      <vt:lpstr>Presentación de PowerPoint</vt:lpstr>
      <vt:lpstr>Presentación de PowerPoint</vt:lpstr>
      <vt:lpstr>La re-presentación y la naturaleza</vt:lpstr>
      <vt:lpstr>Re-presentación</vt:lpstr>
      <vt:lpstr>Re-presentación</vt:lpstr>
      <vt:lpstr>Re-presentación</vt:lpstr>
      <vt:lpstr>Re-presentación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Rojas Cocoma</dc:creator>
  <cp:lastModifiedBy>Carlos Rojas Cocoma </cp:lastModifiedBy>
  <cp:revision>5</cp:revision>
  <dcterms:created xsi:type="dcterms:W3CDTF">2013-01-25T15:55:10Z</dcterms:created>
  <dcterms:modified xsi:type="dcterms:W3CDTF">2013-01-25T16:41:41Z</dcterms:modified>
</cp:coreProperties>
</file>