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68" r:id="rId2"/>
    <p:sldId id="298" r:id="rId3"/>
    <p:sldId id="284" r:id="rId4"/>
    <p:sldId id="283" r:id="rId5"/>
    <p:sldId id="285" r:id="rId6"/>
    <p:sldId id="286" r:id="rId7"/>
    <p:sldId id="287" r:id="rId8"/>
    <p:sldId id="288" r:id="rId9"/>
    <p:sldId id="316" r:id="rId10"/>
    <p:sldId id="300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17" r:id="rId20"/>
    <p:sldId id="318" r:id="rId21"/>
    <p:sldId id="319" r:id="rId22"/>
    <p:sldId id="320" r:id="rId23"/>
    <p:sldId id="321" r:id="rId24"/>
    <p:sldId id="307" r:id="rId25"/>
    <p:sldId id="299" r:id="rId26"/>
    <p:sldId id="308" r:id="rId27"/>
    <p:sldId id="309" r:id="rId28"/>
    <p:sldId id="310" r:id="rId29"/>
    <p:sldId id="311" r:id="rId30"/>
    <p:sldId id="312" r:id="rId31"/>
    <p:sldId id="313" r:id="rId32"/>
    <p:sldId id="322" r:id="rId33"/>
    <p:sldId id="296" r:id="rId34"/>
    <p:sldId id="314" r:id="rId35"/>
    <p:sldId id="315" r:id="rId36"/>
    <p:sldId id="281" r:id="rId37"/>
    <p:sldId id="297" r:id="rId38"/>
    <p:sldId id="282" r:id="rId39"/>
    <p:sldId id="289" r:id="rId40"/>
    <p:sldId id="291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2" autoAdjust="0"/>
    <p:restoredTop sz="94660"/>
  </p:normalViewPr>
  <p:slideViewPr>
    <p:cSldViewPr>
      <p:cViewPr>
        <p:scale>
          <a:sx n="75" d="100"/>
          <a:sy n="75" d="100"/>
        </p:scale>
        <p:origin x="-2652" y="-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65FFD1-32E3-4DE1-B8E9-0A2CDFBD1363}" type="datetimeFigureOut">
              <a:rPr lang="es-CO"/>
              <a:pPr>
                <a:defRPr/>
              </a:pPr>
              <a:t>14/03/2011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158399-B063-4F52-AB81-97631EE4E42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73909-6E0E-4728-95A9-A90C694281C4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C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63212C-8A42-400A-BDE6-A7B8A7DB7DC8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CEEA8A-F1E3-4DBC-91CD-5AFF2AD1544D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C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4B429F-C507-4217-93C1-1B29D1EB89C1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C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E490BA-67F9-4460-A336-6F348A4F5614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545263-59CC-4539-A10D-71C69CC539BA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C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DC1141-8E1A-439B-B145-4690012C7EF1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C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02C06D-36DE-4AEB-93CD-B7D5222D3E88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C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2A236-FC14-4EBF-9A93-97C2C7C6922F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CO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424FBF-98DA-45A7-A7CC-6C2CEF5F8E6F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s-CO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4462-A485-474D-9E34-2C54FB766A12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18E7F-EC98-4317-8D95-B7CB39A17678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F7CA0D-80B7-4239-B772-F83CB08D066A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C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5C172-09DB-48CF-9CAB-22868D625C44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C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B3BC7-E964-4D32-8441-6669CA4B88B3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C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B4AFDE-D3F8-4ADF-A303-5C1F7E9FDD62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C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680B83-0ED8-47B6-9997-7AFC667981E4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C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B679C-4A7C-46BE-BFBD-6A2BB94EAF68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C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A821F5-3EE9-47DA-B857-73059E8A7D0D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58B4-3679-47CE-B270-AE05B70A898A}" type="datetimeFigureOut">
              <a:rPr lang="es-CO"/>
              <a:pPr>
                <a:defRPr/>
              </a:pPr>
              <a:t>14/03/2011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30DC-CC78-4FB6-9A0E-F3976398C25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B441-886C-407B-A1F7-5C84A403C33D}" type="datetimeFigureOut">
              <a:rPr lang="es-CO"/>
              <a:pPr>
                <a:defRPr/>
              </a:pPr>
              <a:t>14/03/2011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2F304-6B88-4407-B51B-A70C7579460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D999-4BBB-44A1-9AA9-9E221ADDB163}" type="datetimeFigureOut">
              <a:rPr lang="es-CO"/>
              <a:pPr>
                <a:defRPr/>
              </a:pPr>
              <a:t>14/03/2011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C4D6-128E-4C19-9889-601026054B8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FC7E-4AAB-411A-B41B-E8940489FE45}" type="datetimeFigureOut">
              <a:rPr lang="es-CO"/>
              <a:pPr>
                <a:defRPr/>
              </a:pPr>
              <a:t>14/03/2011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56171-AA7E-419D-A56B-6ECBC1AC85F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CC41-7467-41CF-AAB8-EC454F6C9BF1}" type="datetimeFigureOut">
              <a:rPr lang="es-CO"/>
              <a:pPr>
                <a:defRPr/>
              </a:pPr>
              <a:t>14/03/2011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C01E-B621-43E3-AAA3-572F45D4BC0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6DD7-2065-4D94-9922-A72264FACE86}" type="datetimeFigureOut">
              <a:rPr lang="es-CO"/>
              <a:pPr>
                <a:defRPr/>
              </a:pPr>
              <a:t>14/03/2011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57B4-94BC-484B-9339-A2809F108E4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FA60-7E21-489F-A233-C4CEFEEEB676}" type="datetimeFigureOut">
              <a:rPr lang="es-CO"/>
              <a:pPr>
                <a:defRPr/>
              </a:pPr>
              <a:t>14/03/2011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8B120-9133-4CCA-958F-7386B400DDE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BB92-BA81-4B53-8A4F-22652FC2174D}" type="datetimeFigureOut">
              <a:rPr lang="es-CO"/>
              <a:pPr>
                <a:defRPr/>
              </a:pPr>
              <a:t>14/03/2011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033AE-C5CA-47D3-BF95-E7EB4C7F54B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C505-1FEC-4D2D-A272-FD6786AAEB18}" type="datetimeFigureOut">
              <a:rPr lang="es-CO"/>
              <a:pPr>
                <a:defRPr/>
              </a:pPr>
              <a:t>14/03/2011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C547-56AE-4FAF-A81F-C104369330B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DB7A9-3441-4A75-8B5A-222491E64774}" type="datetimeFigureOut">
              <a:rPr lang="es-CO"/>
              <a:pPr>
                <a:defRPr/>
              </a:pPr>
              <a:t>14/03/2011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B287-80EA-4507-9B28-7C7A51CB1C6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F4AD-B86E-4889-9FCE-D7514F67F0BC}" type="datetimeFigureOut">
              <a:rPr lang="es-CO"/>
              <a:pPr>
                <a:defRPr/>
              </a:pPr>
              <a:t>14/03/2011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72B2-511C-402B-802B-07F18DF79D7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F850F3-4A8B-460B-B94C-DDE188D4CCD2}" type="datetimeFigureOut">
              <a:rPr lang="es-CO"/>
              <a:pPr>
                <a:defRPr/>
              </a:pPr>
              <a:t>14/03/2011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466C42-130F-4B42-896E-74005DA4B19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c/c4/Arc_Triomphe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b/b3/RomaAltarePatriaTramonto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7/Eug%C3%A8ne_Delacroix_-_La_libert%C3%A9_guidant_le_peuple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upload.wikimedia.org/wikipedia/commons/2/2e/Atelier_Nadar_35BoulevardDesCapucines_1860_Nadar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upload.wikimedia.org/wikipedia/commons/4/4c/Hoellentor.jp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upload.wikimedia.org/wikipedia/commons/d/da/Auguste_Rodin-Burghers_of_Calais_London_%28photo%29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Michelangelo_Caravaggio_069.jpg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2/28/Ingres%2C_Napoleon_on_his_Imperial_thron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3. Arte y romance</a:t>
            </a:r>
            <a:endParaRPr lang="es-CO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La emergencia del Pathos</a:t>
            </a: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O" smtClean="0"/>
              <a:t>Oriente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4100" name="Picture 2" descr="http://upload.wikimedia.org/wikipedia/commons/1/11/Dominique_Ingres_-_Le_Bain_tu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714375"/>
            <a:ext cx="5676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4 CuadroTexto"/>
          <p:cNvSpPr txBox="1">
            <a:spLocks noChangeArrowheads="1"/>
          </p:cNvSpPr>
          <p:nvPr/>
        </p:nvSpPr>
        <p:spPr bwMode="auto">
          <a:xfrm>
            <a:off x="714375" y="4857750"/>
            <a:ext cx="214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latin typeface="Calibri" pitchFamily="34" charset="0"/>
              </a:rPr>
              <a:t>Ingres (</a:t>
            </a:r>
            <a:r>
              <a:rPr lang="es-ES" dirty="0" smtClean="0">
                <a:latin typeface="Calibri" pitchFamily="34" charset="0"/>
              </a:rPr>
              <a:t>1780-1867</a:t>
            </a:r>
            <a:r>
              <a:rPr lang="es-ES" dirty="0">
                <a:latin typeface="Calibri" pitchFamily="34" charset="0"/>
              </a:rPr>
              <a:t>)</a:t>
            </a:r>
          </a:p>
          <a:p>
            <a:r>
              <a:rPr lang="es-ES" dirty="0">
                <a:latin typeface="Calibri" pitchFamily="34" charset="0"/>
              </a:rPr>
              <a:t>El baño turco</a:t>
            </a:r>
          </a:p>
          <a:p>
            <a:r>
              <a:rPr lang="es-ES" dirty="0">
                <a:latin typeface="Calibri" pitchFamily="34" charset="0"/>
              </a:rPr>
              <a:t>1862</a:t>
            </a:r>
          </a:p>
        </p:txBody>
      </p:sp>
      <p:sp>
        <p:nvSpPr>
          <p:cNvPr id="4102" name="7 CuadroTexto"/>
          <p:cNvSpPr txBox="1">
            <a:spLocks noChangeArrowheads="1"/>
          </p:cNvSpPr>
          <p:nvPr/>
        </p:nvSpPr>
        <p:spPr bwMode="auto">
          <a:xfrm>
            <a:off x="857250" y="235743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Oriente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9220" name="3 CuadroTexto"/>
          <p:cNvSpPr txBox="1">
            <a:spLocks noChangeArrowheads="1"/>
          </p:cNvSpPr>
          <p:nvPr/>
        </p:nvSpPr>
        <p:spPr bwMode="auto">
          <a:xfrm>
            <a:off x="7000875" y="6000750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Piranesi</a:t>
            </a:r>
          </a:p>
          <a:p>
            <a:r>
              <a:rPr lang="es-ES">
                <a:latin typeface="Calibri" pitchFamily="34" charset="0"/>
              </a:rPr>
              <a:t>1720-1778</a:t>
            </a:r>
          </a:p>
        </p:txBody>
      </p:sp>
      <p:pic>
        <p:nvPicPr>
          <p:cNvPr id="9221" name="Picture 2" descr="http://www.albertsampietro.com/wordpress/wp-uploads/2008/04/piranesi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429000"/>
            <a:ext cx="6643687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http://www.albertsampietro.com/wordpress/wp-uploads/2008/04/pante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77800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44" name="Picture 2" descr="http://upload.wikimedia.org/wikipedia/commons/1/15/Piranesi-Titusbog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357313"/>
            <a:ext cx="69342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4 CuadroTexto"/>
          <p:cNvSpPr txBox="1">
            <a:spLocks noChangeArrowheads="1"/>
          </p:cNvSpPr>
          <p:nvPr/>
        </p:nvSpPr>
        <p:spPr bwMode="auto">
          <a:xfrm>
            <a:off x="7000875" y="6000750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Piranesi</a:t>
            </a:r>
          </a:p>
          <a:p>
            <a:r>
              <a:rPr lang="es-ES">
                <a:latin typeface="Calibri" pitchFamily="34" charset="0"/>
              </a:rPr>
              <a:t>1720-1778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1268" name="Picture 2" descr="http://www.jimandellen.org/gothic/piranes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85875"/>
            <a:ext cx="61531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4 CuadroTexto"/>
          <p:cNvSpPr txBox="1">
            <a:spLocks noChangeArrowheads="1"/>
          </p:cNvSpPr>
          <p:nvPr/>
        </p:nvSpPr>
        <p:spPr bwMode="auto">
          <a:xfrm>
            <a:off x="7000875" y="6000750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Piranesi</a:t>
            </a:r>
          </a:p>
          <a:p>
            <a:r>
              <a:rPr lang="es-ES">
                <a:latin typeface="Calibri" pitchFamily="34" charset="0"/>
              </a:rPr>
              <a:t>1720-1778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2292" name="Picture 2" descr="http://centros4.pntic.mec.es/ies.castella.vetula/images/hercules_victor_pirane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8625"/>
            <a:ext cx="85915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4 CuadroTexto"/>
          <p:cNvSpPr txBox="1">
            <a:spLocks noChangeArrowheads="1"/>
          </p:cNvSpPr>
          <p:nvPr/>
        </p:nvSpPr>
        <p:spPr bwMode="auto">
          <a:xfrm>
            <a:off x="7000875" y="6000750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Piranesi</a:t>
            </a:r>
          </a:p>
          <a:p>
            <a:r>
              <a:rPr lang="es-ES">
                <a:latin typeface="Calibri" pitchFamily="34" charset="0"/>
              </a:rPr>
              <a:t>1720-1778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3316" name="Picture 2" descr="Grabado de Giambattista Piranesi, perteneciente al álbum Vistas de la Roma Antigua (1772). El arco de Constantino y el Coliseo. Madrid, Biblioteca Nacional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285875"/>
            <a:ext cx="69056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4340" name="Picture 2" descr="http://www.romacivica.net/tarcaf/artlet/Pirane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00063"/>
            <a:ext cx="8105775" cy="57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5364" name="Picture 2" descr="http://rubens.anu.edu.au/htdocs/bytype/prints/piranesi/0010/1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857250"/>
            <a:ext cx="6429375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4 CuadroTexto"/>
          <p:cNvSpPr txBox="1">
            <a:spLocks noChangeArrowheads="1"/>
          </p:cNvSpPr>
          <p:nvPr/>
        </p:nvSpPr>
        <p:spPr bwMode="auto">
          <a:xfrm>
            <a:off x="7000875" y="5286375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Piranesi</a:t>
            </a:r>
          </a:p>
          <a:p>
            <a:r>
              <a:rPr lang="es-ES">
                <a:latin typeface="Calibri" pitchFamily="34" charset="0"/>
              </a:rPr>
              <a:t>Mausoleo del emperador Adriano</a:t>
            </a:r>
          </a:p>
          <a:p>
            <a:r>
              <a:rPr lang="es-ES">
                <a:latin typeface="Calibri" pitchFamily="34" charset="0"/>
              </a:rPr>
              <a:t>1720-1778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6388" name="Picture 2" descr="http://www.artroots.com/artstore/russian/ivanshuvalov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45624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4 CuadroTexto"/>
          <p:cNvSpPr txBox="1">
            <a:spLocks noChangeArrowheads="1"/>
          </p:cNvSpPr>
          <p:nvPr/>
        </p:nvSpPr>
        <p:spPr bwMode="auto">
          <a:xfrm>
            <a:off x="5572125" y="3643313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Piranesi</a:t>
            </a:r>
          </a:p>
          <a:p>
            <a:r>
              <a:rPr lang="es-ES">
                <a:latin typeface="Calibri" pitchFamily="34" charset="0"/>
              </a:rPr>
              <a:t>Arco del Triunfo de Constantino Magno</a:t>
            </a:r>
          </a:p>
          <a:p>
            <a:r>
              <a:rPr lang="es-ES">
                <a:latin typeface="Calibri" pitchFamily="34" charset="0"/>
              </a:rPr>
              <a:t>1720-1778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O" smtClean="0"/>
              <a:t>Historia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6148" name="Picture 4" descr="http://upload.wikimedia.org/wikipedia/commons/e/e0/Berlin_Reichst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0"/>
            <a:ext cx="8015288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500063" y="5657850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Reichstag – Berlín</a:t>
            </a:r>
          </a:p>
          <a:p>
            <a:r>
              <a:rPr lang="es-ES">
                <a:latin typeface="Calibri" pitchFamily="34" charset="0"/>
              </a:rPr>
              <a:t>1849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428875" y="285750"/>
            <a:ext cx="6407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j-lt"/>
              </a:rPr>
              <a:t>EL SIGLO XVIII -Los gabinetes de curiosidades y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j-lt"/>
              </a:rPr>
              <a:t>la catalogación</a:t>
            </a:r>
            <a:endParaRPr lang="es-ES" sz="2400" i="1" dirty="0">
              <a:latin typeface="+mj-lt"/>
            </a:endParaRPr>
          </a:p>
        </p:txBody>
      </p:sp>
      <p:pic>
        <p:nvPicPr>
          <p:cNvPr id="21507" name="Picture 5" descr="gabinete de curiosidad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3987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gabinet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0775" y="1587500"/>
            <a:ext cx="389572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O" smtClean="0"/>
              <a:t>Nación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7172" name="Picture 2" descr="http://upload.wikimedia.org/wikipedia/commons/3/3a/Reichstag_after_the_allied_bombing_of_Ber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1000125"/>
            <a:ext cx="53149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4 CuadroTexto"/>
          <p:cNvSpPr txBox="1">
            <a:spLocks noChangeArrowheads="1"/>
          </p:cNvSpPr>
          <p:nvPr/>
        </p:nvSpPr>
        <p:spPr bwMode="auto">
          <a:xfrm>
            <a:off x="500063" y="5786438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Reichstag (1945)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8196" name="Picture 2" descr="Archivo:Arc Triomph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85750"/>
            <a:ext cx="52673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4 CuadroTexto"/>
          <p:cNvSpPr txBox="1">
            <a:spLocks noChangeArrowheads="1"/>
          </p:cNvSpPr>
          <p:nvPr/>
        </p:nvSpPr>
        <p:spPr bwMode="auto">
          <a:xfrm>
            <a:off x="500063" y="5786438"/>
            <a:ext cx="292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Arco de Triunfo (1810)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9220" name="Picture 2" descr="Archivo:RomaAltarePatriaTramont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714375"/>
            <a:ext cx="7620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4 CuadroTexto"/>
          <p:cNvSpPr txBox="1">
            <a:spLocks noChangeArrowheads="1"/>
          </p:cNvSpPr>
          <p:nvPr/>
        </p:nvSpPr>
        <p:spPr bwMode="auto">
          <a:xfrm>
            <a:off x="500063" y="5786438"/>
            <a:ext cx="2928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Homenaje a Vittorio Emmanuel II(1895)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0244" name="Picture 2" descr="http://upload.wikimedia.org/wikipedia/commons/4/48/Westminster_pal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745413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4 CuadroTexto"/>
          <p:cNvSpPr txBox="1">
            <a:spLocks noChangeArrowheads="1"/>
          </p:cNvSpPr>
          <p:nvPr/>
        </p:nvSpPr>
        <p:spPr bwMode="auto">
          <a:xfrm>
            <a:off x="500063" y="5786438"/>
            <a:ext cx="2928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Abadía de Westminster(1835)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CO" dirty="0" smtClean="0"/>
              <a:t>Pueblo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1268" name="Picture 2" descr="Archivo:Eugène Delacroix - La liberté guidant le peupl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857250"/>
            <a:ext cx="72009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4 CuadroTexto"/>
          <p:cNvSpPr txBox="1">
            <a:spLocks noChangeArrowheads="1"/>
          </p:cNvSpPr>
          <p:nvPr/>
        </p:nvSpPr>
        <p:spPr bwMode="auto">
          <a:xfrm>
            <a:off x="0" y="4857750"/>
            <a:ext cx="200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E.Delacroix (1798-1863)</a:t>
            </a:r>
          </a:p>
          <a:p>
            <a:r>
              <a:rPr lang="es-ES">
                <a:latin typeface="Calibri" pitchFamily="34" charset="0"/>
              </a:rPr>
              <a:t>Libertad guiando  al pueblo 1830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O" smtClean="0"/>
              <a:t>Sentimientos</a:t>
            </a: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076" name="Picture 4" descr="http://www.artchive.com/artchive/b/blake/blake_great_red_drag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85750"/>
            <a:ext cx="4452938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5 CuadroTexto"/>
          <p:cNvSpPr txBox="1">
            <a:spLocks noChangeArrowheads="1"/>
          </p:cNvSpPr>
          <p:nvPr/>
        </p:nvSpPr>
        <p:spPr bwMode="auto">
          <a:xfrm>
            <a:off x="428625" y="5214938"/>
            <a:ext cx="38576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El Gran Dragón Rojo y la Mujer vestida de Sol (1809)</a:t>
            </a:r>
          </a:p>
          <a:p>
            <a:r>
              <a:rPr lang="es-CO">
                <a:latin typeface="Calibri" pitchFamily="34" charset="0"/>
              </a:rPr>
              <a:t>William Blake (1757-1827)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5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CO" dirty="0" smtClean="0"/>
              <a:t>Naturaleza-del mundo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s-ES" smtClean="0"/>
          </a:p>
        </p:txBody>
      </p:sp>
      <p:pic>
        <p:nvPicPr>
          <p:cNvPr id="12292" name="Picture 2" descr="http://www.arrakis.es/~edual/FRIEDR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275" y="285750"/>
            <a:ext cx="42291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4 CuadroTexto"/>
          <p:cNvSpPr txBox="1">
            <a:spLocks noChangeArrowheads="1"/>
          </p:cNvSpPr>
          <p:nvPr/>
        </p:nvSpPr>
        <p:spPr bwMode="auto">
          <a:xfrm>
            <a:off x="428625" y="5500688"/>
            <a:ext cx="4000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Caminante sobre el Mar Nebuloso</a:t>
            </a:r>
          </a:p>
          <a:p>
            <a:r>
              <a:rPr lang="es-CO">
                <a:latin typeface="Calibri" pitchFamily="34" charset="0"/>
              </a:rPr>
              <a:t>Caspar David Friedrich (1774-1840)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3316" name="Picture 2" descr="http://www.fotos.org/galeria/data/572/William-Turner-Light-and-Col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300038"/>
            <a:ext cx="53530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4 CuadroTexto"/>
          <p:cNvSpPr txBox="1">
            <a:spLocks noChangeArrowheads="1"/>
          </p:cNvSpPr>
          <p:nvPr/>
        </p:nvSpPr>
        <p:spPr bwMode="auto">
          <a:xfrm>
            <a:off x="428625" y="4071938"/>
            <a:ext cx="29289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The Morning after the Deluge - Moses Writing the Book of Genesis. 1843 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William Turner(1775-1851)</a:t>
            </a:r>
          </a:p>
          <a:p>
            <a:endParaRPr lang="es-CO">
              <a:latin typeface="Calibri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14313" y="285750"/>
            <a:ext cx="3471862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sz="4400" dirty="0">
                <a:latin typeface="+mj-lt"/>
                <a:ea typeface="+mj-ea"/>
                <a:cs typeface="+mj-cs"/>
              </a:rPr>
              <a:t>Naturaleza-del mundo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4340" name="4 CuadroTexto"/>
          <p:cNvSpPr txBox="1">
            <a:spLocks noChangeArrowheads="1"/>
          </p:cNvSpPr>
          <p:nvPr/>
        </p:nvSpPr>
        <p:spPr bwMode="auto">
          <a:xfrm>
            <a:off x="428625" y="577373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Aníbal cruzando los Alpes, Tormenta de nieve </a:t>
            </a:r>
          </a:p>
        </p:txBody>
      </p:sp>
      <p:pic>
        <p:nvPicPr>
          <p:cNvPr id="14341" name="Picture 4" descr="http://sindromedestendhal.files.wordpress.com/2008/01/tormenta-de-nieve-tur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28575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5364" name="Picture 2" descr="Ofelia Mill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00063"/>
            <a:ext cx="7620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5 CuadroTexto"/>
          <p:cNvSpPr txBox="1">
            <a:spLocks noChangeArrowheads="1"/>
          </p:cNvSpPr>
          <p:nvPr/>
        </p:nvSpPr>
        <p:spPr bwMode="auto">
          <a:xfrm>
            <a:off x="357188" y="5929313"/>
            <a:ext cx="3929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Ofelia muerta(1852)</a:t>
            </a:r>
          </a:p>
          <a:p>
            <a:r>
              <a:rPr lang="es-CO">
                <a:latin typeface="Calibri" pitchFamily="34" charset="0"/>
              </a:rPr>
              <a:t>John Everett Millais (1829-1896)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28625" y="-71438"/>
            <a:ext cx="4857750" cy="714376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sz="4400" dirty="0">
                <a:latin typeface="+mj-lt"/>
                <a:ea typeface="+mj-ea"/>
                <a:cs typeface="+mj-cs"/>
              </a:rPr>
              <a:t>Naturaleza-del arte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4100" name="Picture 2" descr="Archivo:Panopti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071688"/>
            <a:ext cx="3333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4 CuadroTexto"/>
          <p:cNvSpPr txBox="1">
            <a:spLocks noChangeArrowheads="1"/>
          </p:cNvSpPr>
          <p:nvPr/>
        </p:nvSpPr>
        <p:spPr bwMode="auto">
          <a:xfrm>
            <a:off x="714375" y="4929188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Jeremias Bentham (1748-1832)</a:t>
            </a:r>
          </a:p>
          <a:p>
            <a:r>
              <a:rPr lang="es-ES">
                <a:latin typeface="Calibri" pitchFamily="34" charset="0"/>
              </a:rPr>
              <a:t>Panóptico</a:t>
            </a:r>
          </a:p>
          <a:p>
            <a:r>
              <a:rPr lang="es-ES">
                <a:latin typeface="Calibri" pitchFamily="34" charset="0"/>
              </a:rPr>
              <a:t>1791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6388" name="Picture 2" descr="http://www.reproarte.com/files/images/R/rossetti_dante_gabriel/0133-0394_die_ankuendig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642938"/>
            <a:ext cx="3367088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4 CuadroTexto"/>
          <p:cNvSpPr txBox="1">
            <a:spLocks noChangeArrowheads="1"/>
          </p:cNvSpPr>
          <p:nvPr/>
        </p:nvSpPr>
        <p:spPr bwMode="auto">
          <a:xfrm>
            <a:off x="428625" y="5500688"/>
            <a:ext cx="5429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La Anunciación (1850)</a:t>
            </a:r>
          </a:p>
          <a:p>
            <a:r>
              <a:rPr lang="es-CO">
                <a:latin typeface="Calibri" pitchFamily="34" charset="0"/>
              </a:rPr>
              <a:t>Dante Gabriel Rossetti (1828-1882)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57188" y="428625"/>
            <a:ext cx="4857750" cy="714375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sz="4400" dirty="0">
                <a:latin typeface="+mj-lt"/>
                <a:ea typeface="+mj-ea"/>
                <a:cs typeface="+mj-cs"/>
              </a:rPr>
              <a:t>Naturaleza-del arte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s-ES" smtClean="0"/>
          </a:p>
        </p:txBody>
      </p:sp>
      <p:pic>
        <p:nvPicPr>
          <p:cNvPr id="17412" name="Picture 2" descr="[Millet Prints - The Gleaners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842963"/>
            <a:ext cx="5715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4 CuadroTexto"/>
          <p:cNvSpPr txBox="1">
            <a:spLocks noChangeArrowheads="1"/>
          </p:cNvSpPr>
          <p:nvPr/>
        </p:nvSpPr>
        <p:spPr bwMode="auto">
          <a:xfrm>
            <a:off x="428625" y="5000625"/>
            <a:ext cx="250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7414" name="5 CuadroTexto"/>
          <p:cNvSpPr txBox="1">
            <a:spLocks noChangeArrowheads="1"/>
          </p:cNvSpPr>
          <p:nvPr/>
        </p:nvSpPr>
        <p:spPr bwMode="auto">
          <a:xfrm>
            <a:off x="500063" y="5237163"/>
            <a:ext cx="26431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Las Espigadoras (1857)</a:t>
            </a:r>
          </a:p>
          <a:p>
            <a:r>
              <a:rPr lang="es-CO">
                <a:latin typeface="Calibri" pitchFamily="34" charset="0"/>
              </a:rPr>
              <a:t>Jean François Millet ( 1814-1875)</a:t>
            </a:r>
          </a:p>
          <a:p>
            <a:endParaRPr lang="es-CO">
              <a:latin typeface="Calibri" pitchFamily="34" charset="0"/>
            </a:endParaRPr>
          </a:p>
          <a:p>
            <a:endParaRPr lang="es-CO">
              <a:latin typeface="Calibri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28625" y="142875"/>
            <a:ext cx="4857750" cy="714375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sz="4400" dirty="0">
                <a:latin typeface="+mj-lt"/>
                <a:ea typeface="+mj-ea"/>
                <a:cs typeface="+mj-cs"/>
              </a:rPr>
              <a:t>Naturaleza-del arte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3077" name="4 CuadroTexto"/>
          <p:cNvSpPr txBox="1">
            <a:spLocks noChangeArrowheads="1"/>
          </p:cNvSpPr>
          <p:nvPr/>
        </p:nvSpPr>
        <p:spPr bwMode="auto">
          <a:xfrm>
            <a:off x="214282" y="6000768"/>
            <a:ext cx="3357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dirty="0" err="1">
                <a:latin typeface="Calibri" pitchFamily="34" charset="0"/>
              </a:rPr>
              <a:t>Arnold</a:t>
            </a:r>
            <a:r>
              <a:rPr lang="es-CO" dirty="0">
                <a:latin typeface="Calibri" pitchFamily="34" charset="0"/>
              </a:rPr>
              <a:t> </a:t>
            </a:r>
            <a:r>
              <a:rPr lang="es-CO" dirty="0" err="1">
                <a:latin typeface="Calibri" pitchFamily="34" charset="0"/>
              </a:rPr>
              <a:t>Böcklin</a:t>
            </a:r>
            <a:r>
              <a:rPr lang="es-CO" dirty="0">
                <a:latin typeface="Calibri" pitchFamily="34" charset="0"/>
              </a:rPr>
              <a:t>  (1840-1917)</a:t>
            </a:r>
          </a:p>
          <a:p>
            <a:r>
              <a:rPr lang="es-CO" dirty="0">
                <a:latin typeface="Calibri" pitchFamily="34" charset="0"/>
              </a:rPr>
              <a:t>El Valle de la muerte(1880)</a:t>
            </a:r>
          </a:p>
        </p:txBody>
      </p:sp>
      <p:pic>
        <p:nvPicPr>
          <p:cNvPr id="74754" name="Picture 2" descr="http://upload.wikimedia.org/wikipedia/commons/0/0b/Arnold_Boecklin_-_Island_of_the_Dead%2C_Third_Ver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030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5364" name="Picture 2" descr="http://upload.wikimedia.org/wikipedia/commons/0/0e/View_from_the_Window_at_Le_Gras%2C_Joseph_Nic%C3%A9phore_Ni%C3%A9pce%2C_uncompressed_UMN_sour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275" y="1643063"/>
            <a:ext cx="65627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4 Rectángulo"/>
          <p:cNvSpPr>
            <a:spLocks noChangeArrowheads="1"/>
          </p:cNvSpPr>
          <p:nvPr/>
        </p:nvSpPr>
        <p:spPr bwMode="auto">
          <a:xfrm>
            <a:off x="285750" y="5429250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Niépce</a:t>
            </a:r>
          </a:p>
          <a:p>
            <a:r>
              <a:rPr lang="es-ES">
                <a:latin typeface="Calibri" pitchFamily="34" charset="0"/>
              </a:rPr>
              <a:t>Foto de Le gras tras</a:t>
            </a:r>
          </a:p>
          <a:p>
            <a:r>
              <a:rPr lang="es-ES">
                <a:latin typeface="Calibri" pitchFamily="34" charset="0"/>
              </a:rPr>
              <a:t>La ventana</a:t>
            </a:r>
          </a:p>
          <a:p>
            <a:r>
              <a:rPr lang="es-ES">
                <a:latin typeface="Calibri" pitchFamily="34" charset="0"/>
              </a:rPr>
              <a:t>1826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8436" name="Picture 2" descr="Archivo:Atelier Nadar 35BoulevardDesCapucines 1860 Nada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85750"/>
            <a:ext cx="46291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4 CuadroTexto"/>
          <p:cNvSpPr txBox="1">
            <a:spLocks noChangeArrowheads="1"/>
          </p:cNvSpPr>
          <p:nvPr/>
        </p:nvSpPr>
        <p:spPr bwMode="auto">
          <a:xfrm>
            <a:off x="428625" y="5786438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Atelier Nadar 1860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CO" smtClean="0"/>
          </a:p>
        </p:txBody>
      </p:sp>
      <p:pic>
        <p:nvPicPr>
          <p:cNvPr id="19460" name="Picture 2" descr="Olimpia by MA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28625"/>
            <a:ext cx="75057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4 CuadroTexto"/>
          <p:cNvSpPr txBox="1">
            <a:spLocks noChangeArrowheads="1"/>
          </p:cNvSpPr>
          <p:nvPr/>
        </p:nvSpPr>
        <p:spPr bwMode="auto">
          <a:xfrm>
            <a:off x="785813" y="5857875"/>
            <a:ext cx="5072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Olympia (1863)</a:t>
            </a:r>
          </a:p>
          <a:p>
            <a:r>
              <a:rPr lang="es-CO">
                <a:latin typeface="Calibri" pitchFamily="34" charset="0"/>
              </a:rPr>
              <a:t>Edouard Manet ( 1832-1883)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0244" name="Picture 2" descr="http://www.fuenterrebollo.com/faqs-numismatica/Goya/carlos3-cazador-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6375"/>
            <a:ext cx="3781425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4 CuadroTexto"/>
          <p:cNvSpPr txBox="1">
            <a:spLocks noChangeArrowheads="1"/>
          </p:cNvSpPr>
          <p:nvPr/>
        </p:nvSpPr>
        <p:spPr bwMode="auto">
          <a:xfrm>
            <a:off x="285750" y="371475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Goya</a:t>
            </a:r>
          </a:p>
          <a:p>
            <a:r>
              <a:rPr lang="es-CO"/>
              <a:t>Carlos III</a:t>
            </a:r>
          </a:p>
          <a:p>
            <a:endParaRPr lang="es-CO"/>
          </a:p>
          <a:p>
            <a:r>
              <a:rPr lang="es-CO"/>
              <a:t>1786</a:t>
            </a:r>
          </a:p>
        </p:txBody>
      </p:sp>
      <p:sp>
        <p:nvSpPr>
          <p:cNvPr id="10246" name="5 CuadroTexto"/>
          <p:cNvSpPr txBox="1">
            <a:spLocks noChangeArrowheads="1"/>
          </p:cNvSpPr>
          <p:nvPr/>
        </p:nvSpPr>
        <p:spPr bwMode="auto">
          <a:xfrm>
            <a:off x="1214438" y="1928813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La crítica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1268" name="Picture 2" descr="Las Menin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5949950" cy="677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2292" name="Picture 4" descr="http://upload.wikimedia.org/wikipedia/commons/f/fc/Francisco_de_Goya_y_Lucientes_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990600"/>
            <a:ext cx="6926262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5 CuadroTexto"/>
          <p:cNvSpPr txBox="1">
            <a:spLocks noChangeArrowheads="1"/>
          </p:cNvSpPr>
          <p:nvPr/>
        </p:nvSpPr>
        <p:spPr bwMode="auto">
          <a:xfrm>
            <a:off x="71438" y="4714875"/>
            <a:ext cx="17859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Goya (1746-1828)</a:t>
            </a:r>
          </a:p>
          <a:p>
            <a:r>
              <a:rPr lang="es-CO"/>
              <a:t>Familia de Carlos IV</a:t>
            </a:r>
          </a:p>
          <a:p>
            <a:r>
              <a:rPr lang="es-CO"/>
              <a:t>1800</a:t>
            </a:r>
          </a:p>
        </p:txBody>
      </p:sp>
      <p:sp>
        <p:nvSpPr>
          <p:cNvPr id="12294" name="7 Rectángulo"/>
          <p:cNvSpPr>
            <a:spLocks noChangeArrowheads="1"/>
          </p:cNvSpPr>
          <p:nvPr/>
        </p:nvSpPr>
        <p:spPr bwMode="auto">
          <a:xfrm>
            <a:off x="285750" y="27860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La oscuridad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3316" name="Picture 2" descr="http://cr.middlebury.edu/public/spanish/sp371/images/esperpento/goya_viej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000250"/>
            <a:ext cx="6038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4 CuadroTexto"/>
          <p:cNvSpPr txBox="1">
            <a:spLocks noChangeArrowheads="1"/>
          </p:cNvSpPr>
          <p:nvPr/>
        </p:nvSpPr>
        <p:spPr bwMode="auto">
          <a:xfrm>
            <a:off x="428625" y="4857750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Goya (1746-1828)</a:t>
            </a:r>
          </a:p>
          <a:p>
            <a:r>
              <a:rPr lang="es-ES">
                <a:latin typeface="Calibri" pitchFamily="34" charset="0"/>
              </a:rPr>
              <a:t>Dos viejas comiendo sopa</a:t>
            </a:r>
          </a:p>
          <a:p>
            <a:r>
              <a:rPr lang="es-ES">
                <a:latin typeface="Calibri" pitchFamily="34" charset="0"/>
              </a:rPr>
              <a:t>1820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076" name="Picture 2" descr="http://upload.wikimedia.org/wikipedia/commons/f/fd/%C3%89tienne-Louis_Boull%C3%A9e_Nationalbiblioth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113" y="0"/>
            <a:ext cx="798988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4 CuadroTexto"/>
          <p:cNvSpPr txBox="1">
            <a:spLocks noChangeArrowheads="1"/>
          </p:cNvSpPr>
          <p:nvPr/>
        </p:nvSpPr>
        <p:spPr bwMode="auto">
          <a:xfrm>
            <a:off x="285750" y="5657850"/>
            <a:ext cx="214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Etienne-Louis Boullé</a:t>
            </a:r>
          </a:p>
          <a:p>
            <a:r>
              <a:rPr lang="es-ES">
                <a:latin typeface="Calibri" pitchFamily="34" charset="0"/>
              </a:rPr>
              <a:t>Proyecto para la BNP</a:t>
            </a:r>
          </a:p>
          <a:p>
            <a:r>
              <a:rPr lang="es-ES">
                <a:latin typeface="Calibri" pitchFamily="34" charset="0"/>
              </a:rPr>
              <a:t>1785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mtClean="0"/>
              <a:t>El pueblo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4340" name="Picture 2" descr="http://upload.wikimedia.org/wikipedia/commons/e/ec/La_romer%C3%ADa_de_San_Isid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43063"/>
            <a:ext cx="82581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4 CuadroTexto"/>
          <p:cNvSpPr txBox="1">
            <a:spLocks noChangeArrowheads="1"/>
          </p:cNvSpPr>
          <p:nvPr/>
        </p:nvSpPr>
        <p:spPr bwMode="auto">
          <a:xfrm>
            <a:off x="428625" y="4857750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Goya (1746-1828)</a:t>
            </a:r>
          </a:p>
          <a:p>
            <a:r>
              <a:rPr lang="es-ES">
                <a:latin typeface="Calibri" pitchFamily="34" charset="0"/>
              </a:rPr>
              <a:t>La romería de San Isidro</a:t>
            </a:r>
          </a:p>
          <a:p>
            <a:r>
              <a:rPr lang="es-ES">
                <a:latin typeface="Calibri" pitchFamily="34" charset="0"/>
              </a:rPr>
              <a:t>1819-1823</a:t>
            </a:r>
          </a:p>
        </p:txBody>
      </p:sp>
      <p:sp>
        <p:nvSpPr>
          <p:cNvPr id="14342" name="6 CuadroTexto"/>
          <p:cNvSpPr txBox="1">
            <a:spLocks noChangeArrowheads="1"/>
          </p:cNvSpPr>
          <p:nvPr/>
        </p:nvSpPr>
        <p:spPr bwMode="auto">
          <a:xfrm>
            <a:off x="5072066" y="5143513"/>
            <a:ext cx="16430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/>
              <a:t>Dostoievski</a:t>
            </a:r>
          </a:p>
          <a:p>
            <a:r>
              <a:rPr lang="es-CO"/>
              <a:t>Victor Hugo</a:t>
            </a:r>
          </a:p>
          <a:p>
            <a:r>
              <a:rPr lang="es-CO"/>
              <a:t>Dickens</a:t>
            </a:r>
          </a:p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7172" name="Picture 2" descr="http://www.david-guerrero.com/viajes/paris2005/museorodin/slides/museorodin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57188"/>
            <a:ext cx="34194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4 CuadroTexto"/>
          <p:cNvSpPr txBox="1">
            <a:spLocks noChangeArrowheads="1"/>
          </p:cNvSpPr>
          <p:nvPr/>
        </p:nvSpPr>
        <p:spPr bwMode="auto">
          <a:xfrm>
            <a:off x="428625" y="5783263"/>
            <a:ext cx="3357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Auguste Rodin  (1840-1917)</a:t>
            </a:r>
          </a:p>
          <a:p>
            <a:r>
              <a:rPr lang="es-CO">
                <a:latin typeface="Calibri" pitchFamily="34" charset="0"/>
              </a:rPr>
              <a:t>El hombre de la nariz rota (1863)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8196" name="Picture 2" descr="http://www.metmuseum.org/toah/images/hb/hb_07.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0"/>
            <a:ext cx="42862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4 CuadroTexto"/>
          <p:cNvSpPr txBox="1">
            <a:spLocks noChangeArrowheads="1"/>
          </p:cNvSpPr>
          <p:nvPr/>
        </p:nvSpPr>
        <p:spPr bwMode="auto">
          <a:xfrm>
            <a:off x="428625" y="5783263"/>
            <a:ext cx="3357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Auguste Rodin  (1840-1917)</a:t>
            </a:r>
          </a:p>
          <a:p>
            <a:r>
              <a:rPr lang="es-CO">
                <a:latin typeface="Calibri" pitchFamily="34" charset="0"/>
              </a:rPr>
              <a:t>La edad de Bronce(1876)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9220" name="Picture 2" descr="http://www.serescultor.com/imag_grandes/rodin_02_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3313"/>
            <a:ext cx="36099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El cuerpo desnu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85938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5 CuadroTexto"/>
          <p:cNvSpPr txBox="1">
            <a:spLocks noChangeArrowheads="1"/>
          </p:cNvSpPr>
          <p:nvPr/>
        </p:nvSpPr>
        <p:spPr bwMode="auto">
          <a:xfrm>
            <a:off x="214313" y="4568825"/>
            <a:ext cx="33575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Auguste Rodin  (1840-1917)</a:t>
            </a:r>
          </a:p>
          <a:p>
            <a:r>
              <a:rPr lang="es-CO">
                <a:latin typeface="Calibri" pitchFamily="34" charset="0"/>
              </a:rPr>
              <a:t>Torso de Adele(1878)</a:t>
            </a:r>
          </a:p>
          <a:p>
            <a:r>
              <a:rPr lang="es-CO">
                <a:latin typeface="Calibri" pitchFamily="34" charset="0"/>
              </a:rPr>
              <a:t>La Donaide (1884)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44" name="Picture 2" descr="Archivo:Hoellento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0175" y="285750"/>
            <a:ext cx="3505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4 CuadroTexto"/>
          <p:cNvSpPr txBox="1">
            <a:spLocks noChangeArrowheads="1"/>
          </p:cNvSpPr>
          <p:nvPr/>
        </p:nvSpPr>
        <p:spPr bwMode="auto">
          <a:xfrm>
            <a:off x="428625" y="5715000"/>
            <a:ext cx="4286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Las Puertas del Infierno (1880-1917inconclusa)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1268" name="Picture 2" descr="http://www.bc.edu/bc_org/avp/cas/fnart/rodin/gates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500188"/>
            <a:ext cx="42576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2291" name="Picture 4" descr="http://anthonyjhicks.com/pictures/paris/PICT0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357313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s-ES" smtClean="0"/>
          </a:p>
        </p:txBody>
      </p:sp>
      <p:pic>
        <p:nvPicPr>
          <p:cNvPr id="13316" name="Picture 6" descr="http://www.epdlp.com/fotos/rodi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688" y="285750"/>
            <a:ext cx="397668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6 CuadroTexto"/>
          <p:cNvSpPr txBox="1">
            <a:spLocks noChangeArrowheads="1"/>
          </p:cNvSpPr>
          <p:nvPr/>
        </p:nvSpPr>
        <p:spPr bwMode="auto">
          <a:xfrm>
            <a:off x="428625" y="5773738"/>
            <a:ext cx="4071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El Beso (1886)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mtClean="0"/>
          </a:p>
        </p:txBody>
      </p:sp>
      <p:pic>
        <p:nvPicPr>
          <p:cNvPr id="14340" name="Picture 2" descr="http://blogs.elcorreodigital.com/blogfiles/paranoaburrirse/rodin_thin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1763"/>
            <a:ext cx="5035550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4 CuadroTexto"/>
          <p:cNvSpPr txBox="1">
            <a:spLocks noChangeArrowheads="1"/>
          </p:cNvSpPr>
          <p:nvPr/>
        </p:nvSpPr>
        <p:spPr bwMode="auto">
          <a:xfrm>
            <a:off x="428625" y="5783263"/>
            <a:ext cx="3357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Auguste Rodin  (1840-1917)</a:t>
            </a:r>
          </a:p>
          <a:p>
            <a:r>
              <a:rPr lang="es-CO">
                <a:latin typeface="Calibri" pitchFamily="34" charset="0"/>
              </a:rPr>
              <a:t>EL Pensador (1880)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5364" name="Picture 2" descr="Archivo:Auguste Rodin-Burghers of Calais London (photo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666750"/>
            <a:ext cx="57245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4 CuadroTexto"/>
          <p:cNvSpPr txBox="1">
            <a:spLocks noChangeArrowheads="1"/>
          </p:cNvSpPr>
          <p:nvPr/>
        </p:nvSpPr>
        <p:spPr bwMode="auto">
          <a:xfrm>
            <a:off x="428625" y="5500688"/>
            <a:ext cx="2643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Los Burgueses de Calais</a:t>
            </a:r>
          </a:p>
          <a:p>
            <a:r>
              <a:rPr lang="es-CO">
                <a:latin typeface="Calibri" pitchFamily="34" charset="0"/>
              </a:rPr>
              <a:t>(1885)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dirty="0" smtClean="0"/>
              <a:t>Belleza </a:t>
            </a:r>
            <a:r>
              <a:rPr lang="es-ES" dirty="0" smtClean="0"/>
              <a:t>y verdad</a:t>
            </a:r>
            <a:endParaRPr lang="es-CO" dirty="0" smtClean="0"/>
          </a:p>
        </p:txBody>
      </p:sp>
      <p:pic>
        <p:nvPicPr>
          <p:cNvPr id="5124" name="Picture 2" descr="De Español y Albina, Torna atrá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000125"/>
            <a:ext cx="3571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4 CuadroTexto"/>
          <p:cNvSpPr txBox="1">
            <a:spLocks noChangeArrowheads="1"/>
          </p:cNvSpPr>
          <p:nvPr/>
        </p:nvSpPr>
        <p:spPr bwMode="auto">
          <a:xfrm>
            <a:off x="2428875" y="5000625"/>
            <a:ext cx="214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Riva de Neyra</a:t>
            </a:r>
          </a:p>
          <a:p>
            <a:r>
              <a:rPr lang="es-ES">
                <a:latin typeface="Calibri" pitchFamily="34" charset="0"/>
              </a:rPr>
              <a:t>S.XVIII</a:t>
            </a:r>
          </a:p>
          <a:p>
            <a:r>
              <a:rPr lang="es-ES">
                <a:latin typeface="Calibri" pitchFamily="34" charset="0"/>
              </a:rPr>
              <a:t>México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6388" name="Picture 2" descr="http://www.bluffton.edu/~sullivanm/rodin/balza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0913" y="285750"/>
            <a:ext cx="394493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6 CuadroTexto"/>
          <p:cNvSpPr txBox="1">
            <a:spLocks noChangeArrowheads="1"/>
          </p:cNvSpPr>
          <p:nvPr/>
        </p:nvSpPr>
        <p:spPr bwMode="auto">
          <a:xfrm>
            <a:off x="428625" y="5773738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Balzac (1898)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43363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6388" name="Picture 2" descr="Madonna 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00063"/>
            <a:ext cx="33337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4 CuadroTexto"/>
          <p:cNvSpPr txBox="1">
            <a:spLocks noChangeArrowheads="1"/>
          </p:cNvSpPr>
          <p:nvPr/>
        </p:nvSpPr>
        <p:spPr bwMode="auto">
          <a:xfrm>
            <a:off x="714375" y="4857750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Edward Munch(1863-1944)</a:t>
            </a:r>
          </a:p>
          <a:p>
            <a:r>
              <a:rPr lang="es-ES">
                <a:latin typeface="Calibri" pitchFamily="34" charset="0"/>
              </a:rPr>
              <a:t>Madonna</a:t>
            </a:r>
          </a:p>
          <a:p>
            <a:r>
              <a:rPr lang="es-ES">
                <a:latin typeface="Calibri" pitchFamily="34" charset="0"/>
              </a:rPr>
              <a:t>1894</a:t>
            </a:r>
          </a:p>
        </p:txBody>
      </p:sp>
      <p:pic>
        <p:nvPicPr>
          <p:cNvPr id="16390" name="Picture 6" descr="http://upload.wikimedia.org/wikipedia/commons/thumb/c/c5/Michelangelo_Caravaggio_069.jpg/300px-Michelangelo_Caravaggio_069.jpg">
            <a:hlinkClick r:id="rId3" tooltip="Michelangelo Caravaggio 069.jp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28625"/>
            <a:ext cx="314325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7 CuadroTexto"/>
          <p:cNvSpPr txBox="1">
            <a:spLocks noChangeArrowheads="1"/>
          </p:cNvSpPr>
          <p:nvPr/>
        </p:nvSpPr>
        <p:spPr bwMode="auto">
          <a:xfrm>
            <a:off x="5286375" y="5286375"/>
            <a:ext cx="214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Caravaggio</a:t>
            </a:r>
          </a:p>
          <a:p>
            <a:r>
              <a:rPr lang="es-ES">
                <a:latin typeface="Calibri" pitchFamily="34" charset="0"/>
              </a:rPr>
              <a:t>Muerte de la virgen</a:t>
            </a:r>
          </a:p>
          <a:p>
            <a:r>
              <a:rPr lang="es-ES">
                <a:latin typeface="Calibri" pitchFamily="34" charset="0"/>
              </a:rPr>
              <a:t>1605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7412" name="Picture 2" descr="Nettbutikk bilder 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428875"/>
            <a:ext cx="4191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maxandmike.com/blog/wp-content/uploads/2008/01/munchScre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00063"/>
            <a:ext cx="37099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5 CuadroTexto"/>
          <p:cNvSpPr txBox="1">
            <a:spLocks noChangeArrowheads="1"/>
          </p:cNvSpPr>
          <p:nvPr/>
        </p:nvSpPr>
        <p:spPr bwMode="auto">
          <a:xfrm>
            <a:off x="357188" y="5429250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Edward Munch(1863-1944)</a:t>
            </a:r>
          </a:p>
          <a:p>
            <a:r>
              <a:rPr lang="es-ES">
                <a:latin typeface="Calibri" pitchFamily="34" charset="0"/>
              </a:rPr>
              <a:t>Grito</a:t>
            </a:r>
          </a:p>
          <a:p>
            <a:r>
              <a:rPr lang="es-ES">
                <a:latin typeface="Calibri" pitchFamily="34" charset="0"/>
              </a:rPr>
              <a:t>1893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6148" name="Picture 2" descr="LES DEMOISELLES D’AVIGNON 19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785813"/>
            <a:ext cx="53149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285750" y="3714750"/>
            <a:ext cx="2286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alibri" pitchFamily="34" charset="0"/>
              </a:rPr>
              <a:t>Picasso</a:t>
            </a:r>
          </a:p>
          <a:p>
            <a:r>
              <a:rPr lang="es-CO">
                <a:latin typeface="Calibri" pitchFamily="34" charset="0"/>
              </a:rPr>
              <a:t>Les daimoiselles</a:t>
            </a:r>
          </a:p>
          <a:p>
            <a:r>
              <a:rPr lang="es-CO">
                <a:latin typeface="Calibri" pitchFamily="34" charset="0"/>
              </a:rPr>
              <a:t>D’Avignon</a:t>
            </a:r>
          </a:p>
          <a:p>
            <a:endParaRPr lang="es-CO">
              <a:latin typeface="Calibri" pitchFamily="34" charset="0"/>
            </a:endParaRPr>
          </a:p>
          <a:p>
            <a:r>
              <a:rPr lang="es-CO">
                <a:latin typeface="Calibri" pitchFamily="34" charset="0"/>
              </a:rPr>
              <a:t>1907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6148" name="Picture 2" descr="http://easyweb.easynet.co.uk/~ian.mccormick/lavater17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00125"/>
            <a:ext cx="42862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5 CuadroTexto"/>
          <p:cNvSpPr txBox="1">
            <a:spLocks noChangeArrowheads="1"/>
          </p:cNvSpPr>
          <p:nvPr/>
        </p:nvSpPr>
        <p:spPr bwMode="auto">
          <a:xfrm>
            <a:off x="4857750" y="4286250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J.C. Lavater</a:t>
            </a:r>
          </a:p>
          <a:p>
            <a:r>
              <a:rPr lang="es-ES">
                <a:latin typeface="Calibri" pitchFamily="34" charset="0"/>
              </a:rPr>
              <a:t>Definición de la malformación</a:t>
            </a:r>
          </a:p>
          <a:p>
            <a:r>
              <a:rPr lang="es-ES">
                <a:latin typeface="Calibri" pitchFamily="34" charset="0"/>
              </a:rPr>
              <a:t>1741-1801</a:t>
            </a:r>
          </a:p>
        </p:txBody>
      </p:sp>
      <p:sp>
        <p:nvSpPr>
          <p:cNvPr id="6150" name="5 CuadroTexto"/>
          <p:cNvSpPr txBox="1">
            <a:spLocks noChangeArrowheads="1"/>
          </p:cNvSpPr>
          <p:nvPr/>
        </p:nvSpPr>
        <p:spPr bwMode="auto">
          <a:xfrm>
            <a:off x="5500688" y="1857375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Psiquis y percepción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7172" name="Picture 2" descr="http://easyweb.easynet.co.uk/~ian.mccormick/lavaterr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928688"/>
            <a:ext cx="3810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4 CuadroTexto"/>
          <p:cNvSpPr txBox="1">
            <a:spLocks noChangeArrowheads="1"/>
          </p:cNvSpPr>
          <p:nvPr/>
        </p:nvSpPr>
        <p:spPr bwMode="auto">
          <a:xfrm>
            <a:off x="4857750" y="4286250"/>
            <a:ext cx="214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J.C. Lavater</a:t>
            </a:r>
          </a:p>
          <a:p>
            <a:r>
              <a:rPr lang="es-ES">
                <a:latin typeface="Calibri" pitchFamily="34" charset="0"/>
              </a:rPr>
              <a:t>Rabia</a:t>
            </a:r>
          </a:p>
          <a:p>
            <a:r>
              <a:rPr lang="es-ES">
                <a:latin typeface="Calibri" pitchFamily="34" charset="0"/>
              </a:rPr>
              <a:t>1741-1801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8196" name="Picture 2" descr="http://clendening.kumc.edu/dc/rti/human_body_1772_lavate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4500562" cy="67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4 CuadroTexto"/>
          <p:cNvSpPr txBox="1">
            <a:spLocks noChangeArrowheads="1"/>
          </p:cNvSpPr>
          <p:nvPr/>
        </p:nvSpPr>
        <p:spPr bwMode="auto">
          <a:xfrm>
            <a:off x="4857750" y="4286250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J.C. Lavater</a:t>
            </a:r>
          </a:p>
          <a:p>
            <a:r>
              <a:rPr lang="es-ES">
                <a:latin typeface="Calibri" pitchFamily="34" charset="0"/>
              </a:rPr>
              <a:t>Estudio de la fisionomía</a:t>
            </a:r>
          </a:p>
          <a:p>
            <a:r>
              <a:rPr lang="es-ES">
                <a:latin typeface="Calibri" pitchFamily="34" charset="0"/>
              </a:rPr>
              <a:t>1741-1801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O" smtClean="0"/>
              <a:t>Academia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5124" name="Picture 2" descr="Archivo:Ingres, Napoleon on his Imperial thr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57188"/>
            <a:ext cx="3524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4 CuadroTexto"/>
          <p:cNvSpPr txBox="1">
            <a:spLocks noChangeArrowheads="1"/>
          </p:cNvSpPr>
          <p:nvPr/>
        </p:nvSpPr>
        <p:spPr bwMode="auto">
          <a:xfrm>
            <a:off x="714375" y="4857750"/>
            <a:ext cx="2143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err="1">
                <a:latin typeface="Calibri" pitchFamily="34" charset="0"/>
              </a:rPr>
              <a:t>J.D.Ingres</a:t>
            </a:r>
            <a:r>
              <a:rPr lang="es-ES" dirty="0">
                <a:latin typeface="Calibri" pitchFamily="34" charset="0"/>
              </a:rPr>
              <a:t> (</a:t>
            </a:r>
            <a:r>
              <a:rPr lang="es-ES" dirty="0" smtClean="0">
                <a:latin typeface="Calibri" pitchFamily="34" charset="0"/>
              </a:rPr>
              <a:t>1780-1867</a:t>
            </a:r>
            <a:r>
              <a:rPr lang="es-ES" dirty="0">
                <a:latin typeface="Calibri" pitchFamily="34" charset="0"/>
              </a:rPr>
              <a:t>)</a:t>
            </a:r>
          </a:p>
          <a:p>
            <a:r>
              <a:rPr lang="es-ES" dirty="0">
                <a:latin typeface="Calibri" pitchFamily="34" charset="0"/>
              </a:rPr>
              <a:t>Napoleón en su trono</a:t>
            </a:r>
          </a:p>
          <a:p>
            <a:r>
              <a:rPr lang="es-ES" dirty="0">
                <a:latin typeface="Calibri" pitchFamily="34" charset="0"/>
              </a:rPr>
              <a:t>1804</a:t>
            </a:r>
          </a:p>
          <a:p>
            <a:r>
              <a:rPr lang="es-ES" dirty="0">
                <a:latin typeface="Calibri" pitchFamily="34" charset="0"/>
              </a:rPr>
              <a:t>230 x 164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425</Words>
  <Application>Microsoft Office PowerPoint</Application>
  <PresentationFormat>Presentación en pantalla (4:3)</PresentationFormat>
  <Paragraphs>153</Paragraphs>
  <Slides>53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6" baseType="lpstr">
      <vt:lpstr>Arial</vt:lpstr>
      <vt:lpstr>Calibri</vt:lpstr>
      <vt:lpstr>Tema de Office</vt:lpstr>
      <vt:lpstr>3. Arte y romance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Academia</vt:lpstr>
      <vt:lpstr>Oriente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Historia</vt:lpstr>
      <vt:lpstr>Nación</vt:lpstr>
      <vt:lpstr>Diapositiva 21</vt:lpstr>
      <vt:lpstr>Diapositiva 22</vt:lpstr>
      <vt:lpstr>Diapositiva 23</vt:lpstr>
      <vt:lpstr>Pueblo</vt:lpstr>
      <vt:lpstr>Sentimientos</vt:lpstr>
      <vt:lpstr>Naturaleza-del mundo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El pueblo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</vt:vector>
  </TitlesOfParts>
  <Company>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 Rojas</dc:creator>
  <cp:lastModifiedBy>CRC</cp:lastModifiedBy>
  <cp:revision>40</cp:revision>
  <dcterms:created xsi:type="dcterms:W3CDTF">2009-02-23T03:51:35Z</dcterms:created>
  <dcterms:modified xsi:type="dcterms:W3CDTF">2011-03-14T15:31:53Z</dcterms:modified>
</cp:coreProperties>
</file>