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4" r:id="rId2"/>
    <p:sldId id="281" r:id="rId3"/>
    <p:sldId id="308" r:id="rId4"/>
    <p:sldId id="309" r:id="rId5"/>
    <p:sldId id="283" r:id="rId6"/>
    <p:sldId id="310" r:id="rId7"/>
    <p:sldId id="307" r:id="rId8"/>
    <p:sldId id="285" r:id="rId9"/>
    <p:sldId id="282" r:id="rId10"/>
    <p:sldId id="303" r:id="rId11"/>
    <p:sldId id="304" r:id="rId12"/>
    <p:sldId id="311" r:id="rId13"/>
    <p:sldId id="305" r:id="rId14"/>
    <p:sldId id="306" r:id="rId15"/>
    <p:sldId id="298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312" r:id="rId28"/>
    <p:sldId id="315" r:id="rId29"/>
    <p:sldId id="316" r:id="rId30"/>
    <p:sldId id="317" r:id="rId31"/>
    <p:sldId id="299" r:id="rId32"/>
    <p:sldId id="300" r:id="rId33"/>
    <p:sldId id="301" r:id="rId34"/>
    <p:sldId id="302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4619" autoAdjust="0"/>
  </p:normalViewPr>
  <p:slideViewPr>
    <p:cSldViewPr>
      <p:cViewPr>
        <p:scale>
          <a:sx n="25" d="100"/>
          <a:sy n="25" d="100"/>
        </p:scale>
        <p:origin x="-1470" y="-18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35CD0-E736-4269-9098-AAF22298B8FE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44F33-6791-4921-831C-EBD6448071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1E30-D0B7-4741-8A23-4AB0C7816CA3}" type="slidenum">
              <a:rPr lang="es-CO" smtClean="0"/>
              <a:pPr/>
              <a:t>2</a:t>
            </a:fld>
            <a:endParaRPr lang="es-C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5B8AC7-6ED9-4819-B7CE-58DCEA9C0E5A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C4B818-5470-49E1-B3D7-202A6F93C14B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97EEEC-17BA-4E3B-B55A-0CE12749E84D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7B756-B296-4560-BF5A-1C0A4194783D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72622-E9F8-45EC-8FCD-B4E56707EB80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B4585-72F4-43ED-9A59-C0F869672B13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D92D70-B815-4D39-8513-9DDA98DA2159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FE23AD-8B2D-4A18-AD37-241A75B6E4D9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45D64-0BFD-4DC7-918C-C01DEC6EE555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650867-3222-4842-AC7D-DD0D950E0EA8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4F33-6791-4921-831C-EBD6448071C0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7362CE-4DC7-4209-828A-1FD2E20C110A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s-C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3A75AB-D2B4-4A5D-9464-0BCC1F8EF949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s-C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2E8210-53D6-4433-AF53-45A52CD63B71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s-C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557F08-0C79-437D-8DFB-A0500A72C603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1E30-D0B7-4741-8A23-4AB0C7816CA3}" type="slidenum">
              <a:rPr lang="es-CO" smtClean="0"/>
              <a:pPr/>
              <a:t>5</a:t>
            </a:fld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1E30-D0B7-4741-8A23-4AB0C7816CA3}" type="slidenum">
              <a:rPr lang="es-CO" smtClean="0"/>
              <a:pPr/>
              <a:t>6</a:t>
            </a:fld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1E30-D0B7-4741-8A23-4AB0C7816CA3}" type="slidenum">
              <a:rPr lang="es-CO" smtClean="0"/>
              <a:pPr/>
              <a:t>8</a:t>
            </a:fld>
            <a:endParaRPr 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1E30-D0B7-4741-8A23-4AB0C7816CA3}" type="slidenum">
              <a:rPr lang="es-CO" smtClean="0"/>
              <a:pPr/>
              <a:t>9</a:t>
            </a:fld>
            <a:endParaRPr lang="es-C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96EFCF-EBFE-4364-869C-E55BA496040D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65819-716B-4185-BDF7-C1CC1346DDE9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8FAA1-F74F-41D4-8AC2-F86C6F5A972D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049-F4E4-40EE-874B-0FF600EA97D0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5D3-5D8E-47CD-B5AC-178D785F43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049-F4E4-40EE-874B-0FF600EA97D0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5D3-5D8E-47CD-B5AC-178D785F43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049-F4E4-40EE-874B-0FF600EA97D0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5D3-5D8E-47CD-B5AC-178D785F43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049-F4E4-40EE-874B-0FF600EA97D0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5D3-5D8E-47CD-B5AC-178D785F43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049-F4E4-40EE-874B-0FF600EA97D0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5D3-5D8E-47CD-B5AC-178D785F43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049-F4E4-40EE-874B-0FF600EA97D0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5D3-5D8E-47CD-B5AC-178D785F43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049-F4E4-40EE-874B-0FF600EA97D0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5D3-5D8E-47CD-B5AC-178D785F43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049-F4E4-40EE-874B-0FF600EA97D0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5D3-5D8E-47CD-B5AC-178D785F43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049-F4E4-40EE-874B-0FF600EA97D0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5D3-5D8E-47CD-B5AC-178D785F43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049-F4E4-40EE-874B-0FF600EA97D0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5D3-5D8E-47CD-B5AC-178D785F43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049-F4E4-40EE-874B-0FF600EA97D0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15D3-5D8E-47CD-B5AC-178D785F43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25049-F4E4-40EE-874B-0FF600EA97D0}" type="datetimeFigureOut">
              <a:rPr lang="es-ES" smtClean="0"/>
              <a:pPr/>
              <a:t>04/03/2013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15D3-5D8E-47CD-B5AC-178D785F43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Barroco</a:t>
            </a:r>
            <a:endParaRPr lang="es-CO" dirty="0" smtClean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dirty="0" smtClean="0"/>
              <a:t>Y </a:t>
            </a:r>
            <a:r>
              <a:rPr lang="es-CO" dirty="0" smtClean="0"/>
              <a:t>l</a:t>
            </a:r>
            <a:r>
              <a:rPr lang="es-CO" dirty="0" smtClean="0"/>
              <a:t>a </a:t>
            </a:r>
            <a:r>
              <a:rPr lang="es-CO" dirty="0" smtClean="0"/>
              <a:t>cuestión moderna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098" name="Picture 2" descr="http://upload.wikimedia.org/wikipedia/commons/4/41/RapeOfProserpin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944" y="201348"/>
            <a:ext cx="4992489" cy="665665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55576" y="5373216"/>
            <a:ext cx="264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chemeClr val="bg1"/>
                </a:solidFill>
              </a:rPr>
              <a:t>Gian</a:t>
            </a:r>
            <a:r>
              <a:rPr lang="es-ES" sz="1600" dirty="0" smtClean="0">
                <a:solidFill>
                  <a:schemeClr val="bg1"/>
                </a:solidFill>
              </a:rPr>
              <a:t> Lorenzo </a:t>
            </a:r>
            <a:r>
              <a:rPr lang="es-ES" sz="1600" dirty="0" err="1" smtClean="0">
                <a:solidFill>
                  <a:schemeClr val="bg1"/>
                </a:solidFill>
              </a:rPr>
              <a:t>Bernini</a:t>
            </a:r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1598-1680</a:t>
            </a:r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El rapto de Proserpina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1621-1622</a:t>
            </a:r>
          </a:p>
          <a:p>
            <a:r>
              <a:rPr lang="es-ES" sz="1600" dirty="0" err="1" smtClean="0">
                <a:solidFill>
                  <a:schemeClr val="bg1"/>
                </a:solidFill>
              </a:rPr>
              <a:t>Galleria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Borghese</a:t>
            </a:r>
            <a:endParaRPr lang="es-CO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074" name="Picture 2" descr="http://upload.wikimedia.org/wikipedia/en/b/b3/The_Rape_of_Proserpina_1_-_Bernini_-_1622_-_Galleria_Borghese%2C_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60648"/>
            <a:ext cx="4588167" cy="612068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55576" y="5373216"/>
            <a:ext cx="264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chemeClr val="bg1"/>
                </a:solidFill>
              </a:rPr>
              <a:t>Gian</a:t>
            </a:r>
            <a:r>
              <a:rPr lang="es-ES" sz="1600" dirty="0" smtClean="0">
                <a:solidFill>
                  <a:schemeClr val="bg1"/>
                </a:solidFill>
              </a:rPr>
              <a:t> Lorenzo </a:t>
            </a:r>
            <a:r>
              <a:rPr lang="es-ES" sz="1600" dirty="0" err="1" smtClean="0">
                <a:solidFill>
                  <a:schemeClr val="bg1"/>
                </a:solidFill>
              </a:rPr>
              <a:t>Bernini</a:t>
            </a:r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1598-1680</a:t>
            </a:r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El rapto de Proserpina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1621-1622</a:t>
            </a:r>
          </a:p>
          <a:p>
            <a:r>
              <a:rPr lang="es-ES" sz="1600" dirty="0" err="1" smtClean="0">
                <a:solidFill>
                  <a:schemeClr val="bg1"/>
                </a:solidFill>
              </a:rPr>
              <a:t>Galleria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Borghese</a:t>
            </a:r>
            <a:endParaRPr lang="es-CO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8066" name="Picture 2" descr="http://upload.wikimedia.org/wikipedia/en/thumb/8/81/The_Rape_of_Proserpina_-_Cerberus_1_-_Bernini_-_1622_-_Galleria_Borghese,_Rome.jpg/1024px-The_Rape_of_Proserpina_-_Cerberus_1_-_Bernini_-_1622_-_Galleria_Borghese,_Rom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9012" y="0"/>
            <a:ext cx="8134988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0" name="Picture 2" descr="http://3.bp.blogspot.com/_EtGF2mbaheg/S-2aW91IiDI/AAAAAAAAAMI/Uf1STlXs6us/s1600/nb_sculpture_bernini_tr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5"/>
            <a:ext cx="4536504" cy="630271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24128" y="5157192"/>
            <a:ext cx="264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chemeClr val="bg1"/>
                </a:solidFill>
              </a:rPr>
              <a:t>Gian</a:t>
            </a:r>
            <a:r>
              <a:rPr lang="es-ES" sz="1600" dirty="0" smtClean="0">
                <a:solidFill>
                  <a:schemeClr val="bg1"/>
                </a:solidFill>
              </a:rPr>
              <a:t> Lorenzo </a:t>
            </a:r>
            <a:r>
              <a:rPr lang="es-ES" sz="1600" dirty="0" err="1" smtClean="0">
                <a:solidFill>
                  <a:schemeClr val="bg1"/>
                </a:solidFill>
              </a:rPr>
              <a:t>Bernini</a:t>
            </a:r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1598-1680</a:t>
            </a:r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Veritas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1645-1652</a:t>
            </a:r>
          </a:p>
          <a:p>
            <a:r>
              <a:rPr lang="es-ES" sz="1600" dirty="0" err="1" smtClean="0">
                <a:solidFill>
                  <a:schemeClr val="bg1"/>
                </a:solidFill>
              </a:rPr>
              <a:t>Galleria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Borghese</a:t>
            </a:r>
            <a:endParaRPr lang="es-CO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http://upload.wikimedia.org/wikipedia/commons/0/03/Caravaggio-Crucifixion_of_Pet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74951" y="95304"/>
            <a:ext cx="5169015" cy="6691282"/>
          </a:xfrm>
          <a:prstGeom prst="rect">
            <a:avLst/>
          </a:prstGeom>
          <a:noFill/>
        </p:spPr>
      </p:pic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500034" y="5000636"/>
            <a:ext cx="1857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Caravaggio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1571-1610</a:t>
            </a:r>
          </a:p>
          <a:p>
            <a:r>
              <a:rPr lang="es-ES" dirty="0" err="1" smtClean="0">
                <a:solidFill>
                  <a:schemeClr val="bg1"/>
                </a:solidFill>
              </a:rPr>
              <a:t>Crucificción</a:t>
            </a:r>
            <a:r>
              <a:rPr lang="es-ES" dirty="0" smtClean="0">
                <a:solidFill>
                  <a:schemeClr val="bg1"/>
                </a:solidFill>
              </a:rPr>
              <a:t> de San Pedro (1601)</a:t>
            </a:r>
            <a:endParaRPr lang="es-C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loverio.securesites.net/blogs/letrasanonimas/wp-content/uploads/2008/10/cat_caravaggio_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28625"/>
            <a:ext cx="647065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2 CuadroTexto"/>
          <p:cNvSpPr txBox="1">
            <a:spLocks noChangeArrowheads="1"/>
          </p:cNvSpPr>
          <p:nvPr/>
        </p:nvSpPr>
        <p:spPr bwMode="auto">
          <a:xfrm>
            <a:off x="6572250" y="4214813"/>
            <a:ext cx="185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Caravaggio</a:t>
            </a:r>
          </a:p>
          <a:p>
            <a:r>
              <a:rPr lang="es-ES">
                <a:solidFill>
                  <a:schemeClr val="bg1"/>
                </a:solidFill>
              </a:rPr>
              <a:t>1571-1610</a:t>
            </a:r>
          </a:p>
          <a:p>
            <a:r>
              <a:rPr lang="es-ES">
                <a:solidFill>
                  <a:schemeClr val="bg1"/>
                </a:solidFill>
              </a:rPr>
              <a:t>La prueba de San Pedro</a:t>
            </a:r>
            <a:endParaRPr lang="es-CO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oloverio.securesites.net/blogs/letrasanonimas/wp-content/uploads/2008/10/caravaggio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14313"/>
            <a:ext cx="43576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2 CuadroTexto"/>
          <p:cNvSpPr txBox="1">
            <a:spLocks noChangeArrowheads="1"/>
          </p:cNvSpPr>
          <p:nvPr/>
        </p:nvSpPr>
        <p:spPr bwMode="auto">
          <a:xfrm>
            <a:off x="5214938" y="3929063"/>
            <a:ext cx="1857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Caravaggio</a:t>
            </a:r>
          </a:p>
          <a:p>
            <a:r>
              <a:rPr lang="es-ES"/>
              <a:t>La Cabeza de la Medusa</a:t>
            </a:r>
            <a:endParaRPr lang="es-CO"/>
          </a:p>
        </p:txBody>
      </p:sp>
      <p:sp>
        <p:nvSpPr>
          <p:cNvPr id="7172" name="3 CuadroTexto"/>
          <p:cNvSpPr txBox="1">
            <a:spLocks noChangeArrowheads="1"/>
          </p:cNvSpPr>
          <p:nvPr/>
        </p:nvSpPr>
        <p:spPr bwMode="auto">
          <a:xfrm>
            <a:off x="6572250" y="4214813"/>
            <a:ext cx="185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Caravaggio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1571-1610</a:t>
            </a:r>
          </a:p>
          <a:p>
            <a:r>
              <a:rPr lang="es-ES" dirty="0">
                <a:solidFill>
                  <a:schemeClr val="bg1"/>
                </a:solidFill>
              </a:rPr>
              <a:t>La cabeza de la medusa</a:t>
            </a:r>
            <a:endParaRPr lang="es-C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screen"/>
          <a:srcRect l="17410" t="22144" r="10268" b="3571"/>
          <a:stretch>
            <a:fillRect/>
          </a:stretch>
        </p:blipFill>
        <p:spPr bwMode="auto">
          <a:xfrm>
            <a:off x="292100" y="785813"/>
            <a:ext cx="73453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3 CuadroTexto"/>
          <p:cNvSpPr txBox="1">
            <a:spLocks noChangeArrowheads="1"/>
          </p:cNvSpPr>
          <p:nvPr/>
        </p:nvSpPr>
        <p:spPr bwMode="auto">
          <a:xfrm>
            <a:off x="357188" y="5576888"/>
            <a:ext cx="1857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Caravaggio</a:t>
            </a:r>
          </a:p>
          <a:p>
            <a:r>
              <a:rPr lang="es-ES">
                <a:solidFill>
                  <a:schemeClr val="bg1"/>
                </a:solidFill>
              </a:rPr>
              <a:t>1571-1610</a:t>
            </a:r>
          </a:p>
          <a:p>
            <a:r>
              <a:rPr lang="es-ES">
                <a:solidFill>
                  <a:schemeClr val="bg1"/>
                </a:solidFill>
              </a:rPr>
              <a:t>Judith</a:t>
            </a:r>
            <a:endParaRPr lang="es-CO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75" y="1571625"/>
            <a:ext cx="6286500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2 CuadroTexto"/>
          <p:cNvSpPr txBox="1">
            <a:spLocks noChangeArrowheads="1"/>
          </p:cNvSpPr>
          <p:nvPr/>
        </p:nvSpPr>
        <p:spPr bwMode="auto">
          <a:xfrm>
            <a:off x="642938" y="585787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Caravaggio</a:t>
            </a:r>
          </a:p>
          <a:p>
            <a:r>
              <a:rPr lang="es-ES"/>
              <a:t>Salome</a:t>
            </a:r>
            <a:endParaRPr lang="es-CO"/>
          </a:p>
        </p:txBody>
      </p:sp>
      <p:sp>
        <p:nvSpPr>
          <p:cNvPr id="9220" name="3 CuadroTexto"/>
          <p:cNvSpPr txBox="1">
            <a:spLocks noChangeArrowheads="1"/>
          </p:cNvSpPr>
          <p:nvPr/>
        </p:nvSpPr>
        <p:spPr bwMode="auto">
          <a:xfrm>
            <a:off x="357188" y="4786313"/>
            <a:ext cx="1857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Caravaggio</a:t>
            </a:r>
          </a:p>
          <a:p>
            <a:r>
              <a:rPr lang="es-ES">
                <a:solidFill>
                  <a:schemeClr val="bg1"/>
                </a:solidFill>
              </a:rPr>
              <a:t>1571-1610</a:t>
            </a:r>
          </a:p>
          <a:p>
            <a:r>
              <a:rPr lang="es-ES">
                <a:solidFill>
                  <a:schemeClr val="bg1"/>
                </a:solidFill>
              </a:rPr>
              <a:t>Salomé</a:t>
            </a:r>
            <a:endParaRPr lang="es-CO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8194" name="Picture 2" descr="http://upload.wikimedia.org/wikipedia/commons/4/48/Galleria_dell%27Accademia%2C_Michelangelo%2C_Prigione_1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1214422"/>
            <a:ext cx="1857388" cy="4309485"/>
          </a:xfrm>
          <a:prstGeom prst="rect">
            <a:avLst/>
          </a:prstGeom>
          <a:noFill/>
        </p:spPr>
      </p:pic>
      <p:pic>
        <p:nvPicPr>
          <p:cNvPr id="8196" name="Picture 4" descr="http://upload.wikimedia.org/wikipedia/commons/0/05/Galleria_dell%27Accademia%2C_Michelangelo%2C_Prigione_2_%28Atlante%2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1255244"/>
            <a:ext cx="2286016" cy="4245458"/>
          </a:xfrm>
          <a:prstGeom prst="rect">
            <a:avLst/>
          </a:prstGeom>
          <a:noFill/>
        </p:spPr>
      </p:pic>
      <p:pic>
        <p:nvPicPr>
          <p:cNvPr id="8198" name="Picture 6" descr="Archivo:Galleria dell'Accademia, Michelangelo, Prigione 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86512" y="1266377"/>
            <a:ext cx="1857388" cy="4305763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072066" y="621508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Esclavos, 1520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1520" y="6309320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Miguel Ángel: 1475-1564</a:t>
            </a:r>
            <a:endParaRPr lang="es-C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impost.files.wordpress.com/2008/10/david_and_goliath_by_caravaggi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25" y="25400"/>
            <a:ext cx="5643563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2 CuadroTexto"/>
          <p:cNvSpPr txBox="1">
            <a:spLocks noChangeArrowheads="1"/>
          </p:cNvSpPr>
          <p:nvPr/>
        </p:nvSpPr>
        <p:spPr bwMode="auto">
          <a:xfrm>
            <a:off x="428625" y="4786313"/>
            <a:ext cx="1857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Caravaggio</a:t>
            </a:r>
          </a:p>
          <a:p>
            <a:r>
              <a:rPr lang="es-ES">
                <a:solidFill>
                  <a:schemeClr val="bg1"/>
                </a:solidFill>
              </a:rPr>
              <a:t>1571-1610</a:t>
            </a:r>
          </a:p>
          <a:p>
            <a:r>
              <a:rPr lang="es-ES">
                <a:solidFill>
                  <a:schemeClr val="bg1"/>
                </a:solidFill>
              </a:rPr>
              <a:t>David y Goliat</a:t>
            </a:r>
            <a:endParaRPr lang="es-CO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bestpriceart.com/vault/carava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5938" y="785813"/>
            <a:ext cx="71437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2 CuadroTexto"/>
          <p:cNvSpPr txBox="1">
            <a:spLocks noChangeArrowheads="1"/>
          </p:cNvSpPr>
          <p:nvPr/>
        </p:nvSpPr>
        <p:spPr bwMode="auto">
          <a:xfrm>
            <a:off x="0" y="5357813"/>
            <a:ext cx="1857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Caravaggio</a:t>
            </a:r>
          </a:p>
          <a:p>
            <a:r>
              <a:rPr lang="es-ES">
                <a:solidFill>
                  <a:schemeClr val="bg1"/>
                </a:solidFill>
              </a:rPr>
              <a:t>1571-1610</a:t>
            </a:r>
          </a:p>
          <a:p>
            <a:r>
              <a:rPr lang="es-ES">
                <a:solidFill>
                  <a:schemeClr val="bg1"/>
                </a:solidFill>
              </a:rPr>
              <a:t>David y Goliat</a:t>
            </a:r>
            <a:endParaRPr lang="es-CO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aravaggio - David, 1609.jpg por marcocingolani.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3" y="1143000"/>
            <a:ext cx="37338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3 CuadroTexto"/>
          <p:cNvSpPr txBox="1">
            <a:spLocks noChangeArrowheads="1"/>
          </p:cNvSpPr>
          <p:nvPr/>
        </p:nvSpPr>
        <p:spPr bwMode="auto">
          <a:xfrm>
            <a:off x="428625" y="4786313"/>
            <a:ext cx="1857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Caravaggio</a:t>
            </a:r>
          </a:p>
          <a:p>
            <a:r>
              <a:rPr lang="es-ES">
                <a:solidFill>
                  <a:schemeClr val="bg1"/>
                </a:solidFill>
              </a:rPr>
              <a:t>1571-1610</a:t>
            </a:r>
          </a:p>
          <a:p>
            <a:r>
              <a:rPr lang="es-ES">
                <a:solidFill>
                  <a:schemeClr val="bg1"/>
                </a:solidFill>
              </a:rPr>
              <a:t>David y Goliat</a:t>
            </a:r>
            <a:endParaRPr lang="es-CO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wga.hu/art/c/caravagg/07/45death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-28575"/>
            <a:ext cx="4500562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2 CuadroTexto"/>
          <p:cNvSpPr txBox="1">
            <a:spLocks noChangeArrowheads="1"/>
          </p:cNvSpPr>
          <p:nvPr/>
        </p:nvSpPr>
        <p:spPr bwMode="auto">
          <a:xfrm>
            <a:off x="428625" y="4786313"/>
            <a:ext cx="18573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Caravaggio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1571-1610</a:t>
            </a:r>
          </a:p>
          <a:p>
            <a:r>
              <a:rPr lang="es-ES" dirty="0">
                <a:solidFill>
                  <a:schemeClr val="bg1"/>
                </a:solidFill>
              </a:rPr>
              <a:t>La muerte de la </a:t>
            </a:r>
            <a:r>
              <a:rPr lang="es-ES" dirty="0" smtClean="0">
                <a:solidFill>
                  <a:schemeClr val="bg1"/>
                </a:solidFill>
              </a:rPr>
              <a:t>virgen (1601-1610)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369x245 </a:t>
            </a:r>
            <a:r>
              <a:rPr lang="es-ES" dirty="0" err="1" smtClean="0">
                <a:solidFill>
                  <a:schemeClr val="bg1"/>
                </a:solidFill>
              </a:rPr>
              <a:t>cms.</a:t>
            </a:r>
            <a:endParaRPr lang="es-C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wga.hu/art/c/caravagg/07/45death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0"/>
            <a:ext cx="8321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107.photobucket.com/albums/m305/llort_2006/caravaggio_bacchus_159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87313"/>
            <a:ext cx="5916613" cy="677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2 CuadroTexto"/>
          <p:cNvSpPr txBox="1">
            <a:spLocks noChangeArrowheads="1"/>
          </p:cNvSpPr>
          <p:nvPr/>
        </p:nvSpPr>
        <p:spPr bwMode="auto">
          <a:xfrm>
            <a:off x="6500813" y="5214938"/>
            <a:ext cx="1857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Caravaggio</a:t>
            </a:r>
          </a:p>
          <a:p>
            <a:r>
              <a:rPr lang="es-ES">
                <a:solidFill>
                  <a:schemeClr val="bg1"/>
                </a:solidFill>
              </a:rPr>
              <a:t>1571-1610</a:t>
            </a:r>
          </a:p>
          <a:p>
            <a:r>
              <a:rPr lang="es-ES">
                <a:solidFill>
                  <a:schemeClr val="bg1"/>
                </a:solidFill>
              </a:rPr>
              <a:t>Baco</a:t>
            </a:r>
            <a:endParaRPr lang="es-CO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d/d2/Diego_Velasquez,_Los_Borrachos_(The_Feast_of_Bacchus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8" y="214313"/>
            <a:ext cx="8929687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2 CuadroTexto"/>
          <p:cNvSpPr txBox="1">
            <a:spLocks noChangeArrowheads="1"/>
          </p:cNvSpPr>
          <p:nvPr/>
        </p:nvSpPr>
        <p:spPr bwMode="auto">
          <a:xfrm>
            <a:off x="357188" y="5286375"/>
            <a:ext cx="228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Velásquez</a:t>
            </a:r>
          </a:p>
          <a:p>
            <a:r>
              <a:rPr lang="es-ES" sz="1600" dirty="0">
                <a:solidFill>
                  <a:schemeClr val="bg1"/>
                </a:solidFill>
              </a:rPr>
              <a:t>1599-1660</a:t>
            </a:r>
          </a:p>
          <a:p>
            <a:r>
              <a:rPr lang="es-ES" sz="1600" dirty="0">
                <a:solidFill>
                  <a:schemeClr val="bg1"/>
                </a:solidFill>
              </a:rPr>
              <a:t>El triunfo de Baco</a:t>
            </a:r>
          </a:p>
          <a:p>
            <a:r>
              <a:rPr lang="es-ES" sz="1600" dirty="0">
                <a:solidFill>
                  <a:schemeClr val="bg1"/>
                </a:solidFill>
              </a:rPr>
              <a:t>O “Los Borrachos</a:t>
            </a:r>
            <a:r>
              <a:rPr lang="es-ES" sz="1600" dirty="0" smtClean="0">
                <a:solidFill>
                  <a:schemeClr val="bg1"/>
                </a:solidFill>
              </a:rPr>
              <a:t>”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1629</a:t>
            </a:r>
            <a:endParaRPr lang="es-CO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oneonta.edu/faculty/farberas/arth/Images/110images/sl14_images/velazquez_lasmeni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899" y="0"/>
            <a:ext cx="5983605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251520" y="5805264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Velásquez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1599-1660</a:t>
            </a:r>
            <a:endParaRPr lang="es-ES" sz="1600" dirty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Las Meninas, 1656</a:t>
            </a:r>
            <a:endParaRPr lang="es-CO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http://www.schillerinstitute.org/newspanish/imagenes/clasic_art/Andalucia/MezquitaCordoba_vist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643063"/>
            <a:ext cx="5619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exitli.com/capillatemplofcojavi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71438"/>
            <a:ext cx="89535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3594" y="0"/>
            <a:ext cx="8220406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51520" y="6309320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Miguel Ángel: 1475-1564</a:t>
            </a:r>
            <a:endParaRPr lang="es-C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D:\CRC\FOTOS\2005\México\DCIM en compu 01 (Compu01)\DSC055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>
              <a:solidFill>
                <a:schemeClr val="bg1"/>
              </a:solidFill>
            </a:endParaRPr>
          </a:p>
        </p:txBody>
      </p:sp>
      <p:pic>
        <p:nvPicPr>
          <p:cNvPr id="4100" name="Picture 2" descr="http://shoeblogs.com/consolation/wordpress/wp-content/uploads/2007/05/louisxiv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786313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4 CuadroTexto"/>
          <p:cNvSpPr txBox="1">
            <a:spLocks noChangeArrowheads="1"/>
          </p:cNvSpPr>
          <p:nvPr/>
        </p:nvSpPr>
        <p:spPr bwMode="auto">
          <a:xfrm>
            <a:off x="7000875" y="5934075"/>
            <a:ext cx="2143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  <a:latin typeface="Calibri" pitchFamily="34" charset="0"/>
              </a:rPr>
              <a:t>Hyacinthe</a:t>
            </a:r>
            <a:r>
              <a:rPr lang="es-E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Calibri" pitchFamily="34" charset="0"/>
              </a:rPr>
              <a:t>Rigaud</a:t>
            </a:r>
            <a:r>
              <a:rPr lang="es-ES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r>
              <a:rPr lang="es-ES" dirty="0">
                <a:solidFill>
                  <a:schemeClr val="bg1"/>
                </a:solidFill>
                <a:latin typeface="Calibri" pitchFamily="34" charset="0"/>
              </a:rPr>
              <a:t>Retrato de Luis XIV</a:t>
            </a:r>
          </a:p>
          <a:p>
            <a:r>
              <a:rPr lang="es-ES" dirty="0">
                <a:solidFill>
                  <a:schemeClr val="bg1"/>
                </a:solidFill>
                <a:latin typeface="Calibri" pitchFamily="34" charset="0"/>
              </a:rPr>
              <a:t>1659-1743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5124" name="Picture 2" descr="http://upload.wikimedia.org/wikipedia/commons/b/bf/Louvre_%3B_%C3%89cole_Francaise_-XXIV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50" y="285750"/>
            <a:ext cx="3951288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4 CuadroTexto"/>
          <p:cNvSpPr txBox="1">
            <a:spLocks noChangeArrowheads="1"/>
          </p:cNvSpPr>
          <p:nvPr/>
        </p:nvSpPr>
        <p:spPr bwMode="auto">
          <a:xfrm>
            <a:off x="7000875" y="5934075"/>
            <a:ext cx="2143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Calibri" pitchFamily="34" charset="0"/>
              </a:rPr>
              <a:t>Hyacinthe Rigaud.</a:t>
            </a:r>
          </a:p>
          <a:p>
            <a:r>
              <a:rPr lang="es-ES">
                <a:solidFill>
                  <a:schemeClr val="bg1"/>
                </a:solidFill>
                <a:latin typeface="Calibri" pitchFamily="34" charset="0"/>
              </a:rPr>
              <a:t>Retrato de Luis XIV</a:t>
            </a:r>
          </a:p>
          <a:p>
            <a:r>
              <a:rPr lang="es-ES">
                <a:solidFill>
                  <a:schemeClr val="bg1"/>
                </a:solidFill>
                <a:latin typeface="Calibri" pitchFamily="34" charset="0"/>
              </a:rPr>
              <a:t>1659-1743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6148" name="Picture 2" descr="http://static.panoramio.com/photos/original/16687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50" y="500063"/>
            <a:ext cx="7915275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4 CuadroTexto"/>
          <p:cNvSpPr txBox="1">
            <a:spLocks noChangeArrowheads="1"/>
          </p:cNvSpPr>
          <p:nvPr/>
        </p:nvSpPr>
        <p:spPr bwMode="auto">
          <a:xfrm>
            <a:off x="7000875" y="593407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Calibri" pitchFamily="34" charset="0"/>
              </a:rPr>
              <a:t>Palacio de Versalles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</p:txBody>
      </p:sp>
      <p:pic>
        <p:nvPicPr>
          <p:cNvPr id="7172" name="Picture 2" descr="http://upload.wikimedia.org/wikipedia/commons/0/0e/SecretaireVersaill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838" y="500063"/>
            <a:ext cx="68643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4 CuadroTexto"/>
          <p:cNvSpPr txBox="1">
            <a:spLocks noChangeArrowheads="1"/>
          </p:cNvSpPr>
          <p:nvPr/>
        </p:nvSpPr>
        <p:spPr bwMode="auto">
          <a:xfrm>
            <a:off x="7429500" y="5929313"/>
            <a:ext cx="1214466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Calibri" pitchFamily="34" charset="0"/>
              </a:rPr>
              <a:t>Escritorio</a:t>
            </a:r>
          </a:p>
          <a:p>
            <a:r>
              <a:rPr lang="es-ES">
                <a:solidFill>
                  <a:schemeClr val="bg1"/>
                </a:solidFill>
                <a:latin typeface="Calibri" pitchFamily="34" charset="0"/>
              </a:rPr>
              <a:t>Luis XV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422666"/>
            <a:ext cx="774035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251520" y="6309320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Miguel Ángel: 1475-1564</a:t>
            </a:r>
            <a:endParaRPr lang="es-C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2" descr="http://celialosabe.files.wordpress.com/2008/04/frescocapillasixtina-nueva-acropolis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642918"/>
            <a:ext cx="7048517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214942" y="621508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Capilla Sixtina,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Bóveda, 1508-1512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1520" y="6309320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Miguel Ángel: 1475-1564</a:t>
            </a:r>
            <a:endParaRPr lang="es-C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5857884" y="621508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Capilla Sixtina, Juicio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final 1536-1541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upload.wikimedia.org/wikipedia/commons/2/24/Rome_Sistine_Chapel_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286380" cy="694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7042" name="Picture 2" descr="http://3.bp.blogspot.com/-Y8tAilvjx5E/UMQWngzFizI/AAAAAAAAASI/xWpQEG48LUg/s1600/Michelangelo_-_Cristo_Ju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28" y="216024"/>
            <a:ext cx="9197940" cy="486916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857884" y="621508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Capilla Sixtina, Juicio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final 1536-1541</a:t>
            </a:r>
            <a:endParaRPr lang="es-C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098" name="Picture 2" descr="http://upload.wikimedia.org/wikipedia/commons/1/18/Martyrdom_Michelangel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85728"/>
            <a:ext cx="6943714" cy="6415557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000892" y="5500702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Capilla Paulina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(Crucifixión de San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Pedro), 1546</a:t>
            </a:r>
            <a:endParaRPr lang="es-C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6082" name="Picture 2" descr="http://upload.wikimedia.org/wikipedia/commons/5/58/Monument_to_Balza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1670" y="1"/>
            <a:ext cx="4572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858016" y="5857892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Auguste </a:t>
            </a:r>
            <a:r>
              <a:rPr lang="es-ES" dirty="0" err="1" smtClean="0">
                <a:solidFill>
                  <a:schemeClr val="bg1"/>
                </a:solidFill>
              </a:rPr>
              <a:t>Rodin</a:t>
            </a:r>
            <a:r>
              <a:rPr lang="es-ES" dirty="0" smtClean="0">
                <a:solidFill>
                  <a:schemeClr val="bg1"/>
                </a:solidFill>
              </a:rPr>
              <a:t>,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Homenaje a Balzac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1851-1854</a:t>
            </a:r>
            <a:endParaRPr lang="es-C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219</Words>
  <Application>Microsoft Office PowerPoint</Application>
  <PresentationFormat>Presentación en pantalla (4:3)</PresentationFormat>
  <Paragraphs>109</Paragraphs>
  <Slides>34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Barroco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CRC</dc:creator>
  <cp:lastModifiedBy>CARLOS</cp:lastModifiedBy>
  <cp:revision>43</cp:revision>
  <dcterms:created xsi:type="dcterms:W3CDTF">2011-01-31T13:15:45Z</dcterms:created>
  <dcterms:modified xsi:type="dcterms:W3CDTF">2013-03-04T17:44:08Z</dcterms:modified>
</cp:coreProperties>
</file>