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57" r:id="rId5"/>
    <p:sldId id="258" r:id="rId6"/>
    <p:sldId id="259" r:id="rId7"/>
    <p:sldId id="260" r:id="rId8"/>
    <p:sldId id="263" r:id="rId9"/>
    <p:sldId id="264" r:id="rId10"/>
    <p:sldId id="265" r:id="rId11"/>
    <p:sldId id="267" r:id="rId12"/>
    <p:sldId id="268" r:id="rId13"/>
    <p:sldId id="270" r:id="rId14"/>
    <p:sldId id="271" r:id="rId15"/>
    <p:sldId id="269"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62" y="-1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B1D546-9860-48E6-A149-C0E395595B87}" type="datetimeFigureOut">
              <a:rPr lang="es-CO" smtClean="0"/>
              <a:t>18/03/2013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27FFA8C7-B1D1-4015-AB0B-93F586980D6B}"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1D546-9860-48E6-A149-C0E395595B87}" type="datetimeFigureOut">
              <a:rPr lang="es-CO" smtClean="0"/>
              <a:t>18/03/2013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FA8C7-B1D1-4015-AB0B-93F586980D6B}"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La verticalidad de la historia</a:t>
            </a:r>
            <a:endParaRPr lang="es-CO" dirty="0"/>
          </a:p>
        </p:txBody>
      </p:sp>
      <p:sp>
        <p:nvSpPr>
          <p:cNvPr id="3" name="2 Subtítulo"/>
          <p:cNvSpPr>
            <a:spLocks noGrp="1"/>
          </p:cNvSpPr>
          <p:nvPr>
            <p:ph type="subTitle" idx="1"/>
          </p:nvPr>
        </p:nvSpPr>
        <p:spPr/>
        <p:txBody>
          <a:bodyPr/>
          <a:lstStyle/>
          <a:p>
            <a:r>
              <a:rPr lang="es-CO" dirty="0" smtClean="0"/>
              <a:t>Libertad, estética, contemplación, modernidad, individuo, moral, juego, naturaleza</a:t>
            </a:r>
            <a:endParaRPr lang="es-C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a:xfrm>
            <a:off x="457200" y="1600201"/>
            <a:ext cx="8229600" cy="2548880"/>
          </a:xfrm>
        </p:spPr>
        <p:txBody>
          <a:bodyPr/>
          <a:lstStyle/>
          <a:p>
            <a:r>
              <a:rPr lang="es-CO" dirty="0" smtClean="0"/>
              <a:t>Imposibilidad de lo ideal sin materia</a:t>
            </a:r>
          </a:p>
          <a:p>
            <a:r>
              <a:rPr lang="es-CO" dirty="0" smtClean="0"/>
              <a:t>Ciencia como representación</a:t>
            </a:r>
          </a:p>
          <a:p>
            <a:r>
              <a:rPr lang="es-CO" dirty="0" smtClean="0"/>
              <a:t>Enunciación como representación</a:t>
            </a:r>
          </a:p>
          <a:p>
            <a:r>
              <a:rPr lang="es-CO" dirty="0" smtClean="0"/>
              <a:t>Las fuerzas como estructuras</a:t>
            </a:r>
          </a:p>
          <a:p>
            <a:endParaRPr lang="es-CO" dirty="0"/>
          </a:p>
        </p:txBody>
      </p:sp>
      <p:sp>
        <p:nvSpPr>
          <p:cNvPr id="4" name="3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3. Revalidar la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
        <p:nvSpPr>
          <p:cNvPr id="5" name="4 Rectángulo"/>
          <p:cNvSpPr/>
          <p:nvPr/>
        </p:nvSpPr>
        <p:spPr>
          <a:xfrm>
            <a:off x="4716016" y="4581128"/>
            <a:ext cx="3960440" cy="288032"/>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   REPRESENTACIÓN</a:t>
            </a:r>
            <a:endParaRPr lang="es-CO" dirty="0">
              <a:solidFill>
                <a:schemeClr val="tx1"/>
              </a:solidFill>
            </a:endParaRPr>
          </a:p>
        </p:txBody>
      </p:sp>
      <p:cxnSp>
        <p:nvCxnSpPr>
          <p:cNvPr id="6" name="5 Conector recto de flecha"/>
          <p:cNvCxnSpPr/>
          <p:nvPr/>
        </p:nvCxnSpPr>
        <p:spPr>
          <a:xfrm flipV="1">
            <a:off x="4067944" y="4149080"/>
            <a:ext cx="2880320" cy="115212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2 Marcador de contenido"/>
          <p:cNvSpPr txBox="1">
            <a:spLocks/>
          </p:cNvSpPr>
          <p:nvPr/>
        </p:nvSpPr>
        <p:spPr>
          <a:xfrm>
            <a:off x="4644008" y="5085184"/>
            <a:ext cx="1080120" cy="288032"/>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0" i="0" u="none" strike="noStrike" kern="1200" cap="none" spc="0" normalizeH="0" baseline="0" noProof="0" dirty="0" smtClean="0">
                <a:ln>
                  <a:noFill/>
                </a:ln>
                <a:solidFill>
                  <a:schemeClr val="tx1"/>
                </a:solidFill>
                <a:effectLst/>
                <a:uLnTx/>
                <a:uFillTx/>
                <a:latin typeface="+mn-lt"/>
                <a:ea typeface="+mn-ea"/>
                <a:cs typeface="+mn-cs"/>
              </a:rPr>
              <a:t>Fuerza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a:xfrm>
            <a:off x="457200" y="1600201"/>
            <a:ext cx="8229600" cy="1540768"/>
          </a:xfrm>
        </p:spPr>
        <p:txBody>
          <a:bodyPr>
            <a:normAutofit lnSpcReduction="10000"/>
          </a:bodyPr>
          <a:lstStyle/>
          <a:p>
            <a:r>
              <a:rPr lang="es-CO" dirty="0" smtClean="0"/>
              <a:t>Idea de libertad e individualidad como experiencia moderna (principio moderno o aristócrata)</a:t>
            </a:r>
          </a:p>
          <a:p>
            <a:endParaRPr lang="es-CO" dirty="0"/>
          </a:p>
        </p:txBody>
      </p:sp>
      <p:sp>
        <p:nvSpPr>
          <p:cNvPr id="4" name="3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3. Revalidar la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
        <p:nvSpPr>
          <p:cNvPr id="5" name="4 Elipse"/>
          <p:cNvSpPr/>
          <p:nvPr/>
        </p:nvSpPr>
        <p:spPr>
          <a:xfrm>
            <a:off x="5652120" y="4077072"/>
            <a:ext cx="360040" cy="432048"/>
          </a:xfrm>
          <a:prstGeom prst="ellips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7" name="6 Conector recto"/>
          <p:cNvCxnSpPr/>
          <p:nvPr/>
        </p:nvCxnSpPr>
        <p:spPr>
          <a:xfrm>
            <a:off x="5364088" y="4581128"/>
            <a:ext cx="864096"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7 Triángulo isósceles"/>
          <p:cNvSpPr/>
          <p:nvPr/>
        </p:nvSpPr>
        <p:spPr>
          <a:xfrm>
            <a:off x="5635352" y="4564360"/>
            <a:ext cx="432048" cy="504056"/>
          </a:xfrm>
          <a:prstGeom prst="triangl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5804520" y="4229472"/>
            <a:ext cx="360040" cy="432048"/>
          </a:xfrm>
          <a:prstGeom prst="ellips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0" name="9 Conector recto"/>
          <p:cNvCxnSpPr/>
          <p:nvPr/>
        </p:nvCxnSpPr>
        <p:spPr>
          <a:xfrm>
            <a:off x="5516488" y="4733528"/>
            <a:ext cx="864096"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10 Triángulo isósceles"/>
          <p:cNvSpPr/>
          <p:nvPr/>
        </p:nvSpPr>
        <p:spPr>
          <a:xfrm>
            <a:off x="5787752" y="4716760"/>
            <a:ext cx="432048" cy="504056"/>
          </a:xfrm>
          <a:prstGeom prst="triangl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5956920" y="4381872"/>
            <a:ext cx="360040" cy="432048"/>
          </a:xfrm>
          <a:prstGeom prst="ellips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3" name="12 Conector recto"/>
          <p:cNvCxnSpPr/>
          <p:nvPr/>
        </p:nvCxnSpPr>
        <p:spPr>
          <a:xfrm>
            <a:off x="5652120" y="4797152"/>
            <a:ext cx="864096"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4" name="13 Triángulo isósceles"/>
          <p:cNvSpPr/>
          <p:nvPr/>
        </p:nvSpPr>
        <p:spPr>
          <a:xfrm>
            <a:off x="5940152" y="4869160"/>
            <a:ext cx="432048" cy="504056"/>
          </a:xfrm>
          <a:prstGeom prst="triangl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14 Elipse"/>
          <p:cNvSpPr/>
          <p:nvPr/>
        </p:nvSpPr>
        <p:spPr>
          <a:xfrm>
            <a:off x="6092552" y="4445496"/>
            <a:ext cx="360040" cy="432048"/>
          </a:xfrm>
          <a:prstGeom prst="ellips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6" name="15 Conector recto"/>
          <p:cNvCxnSpPr/>
          <p:nvPr/>
        </p:nvCxnSpPr>
        <p:spPr>
          <a:xfrm>
            <a:off x="5804520" y="4949552"/>
            <a:ext cx="864096"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7" name="16 Triángulo isósceles"/>
          <p:cNvSpPr/>
          <p:nvPr/>
        </p:nvSpPr>
        <p:spPr>
          <a:xfrm>
            <a:off x="6092552" y="5021560"/>
            <a:ext cx="432048" cy="504056"/>
          </a:xfrm>
          <a:prstGeom prst="triangl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7092280" y="3501008"/>
            <a:ext cx="360040" cy="432048"/>
          </a:xfrm>
          <a:prstGeom prst="ellips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9" name="18 Conector recto"/>
          <p:cNvCxnSpPr/>
          <p:nvPr/>
        </p:nvCxnSpPr>
        <p:spPr>
          <a:xfrm>
            <a:off x="6804248" y="4005064"/>
            <a:ext cx="864096"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9 Triángulo isósceles"/>
          <p:cNvSpPr/>
          <p:nvPr/>
        </p:nvSpPr>
        <p:spPr>
          <a:xfrm>
            <a:off x="7092280" y="4077072"/>
            <a:ext cx="432048" cy="504056"/>
          </a:xfrm>
          <a:prstGeom prst="triangle">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a:xfrm>
            <a:off x="457200" y="1600201"/>
            <a:ext cx="8229600" cy="2692896"/>
          </a:xfrm>
        </p:spPr>
        <p:txBody>
          <a:bodyPr>
            <a:normAutofit fontScale="85000" lnSpcReduction="20000"/>
          </a:bodyPr>
          <a:lstStyle/>
          <a:p>
            <a:r>
              <a:rPr lang="es-CO" dirty="0" smtClean="0"/>
              <a:t>La experiencia como método de la historia</a:t>
            </a:r>
          </a:p>
          <a:p>
            <a:pPr>
              <a:buNone/>
            </a:pPr>
            <a:endParaRPr lang="es-CO" dirty="0" smtClean="0"/>
          </a:p>
          <a:p>
            <a:pPr>
              <a:buNone/>
            </a:pPr>
            <a:endParaRPr lang="es-CO" dirty="0"/>
          </a:p>
          <a:p>
            <a:pPr>
              <a:buNone/>
            </a:pPr>
            <a:r>
              <a:rPr lang="es-CO" dirty="0" smtClean="0"/>
              <a:t>                                 ANSCHAUNG</a:t>
            </a:r>
          </a:p>
          <a:p>
            <a:pPr>
              <a:buNone/>
            </a:pPr>
            <a:r>
              <a:rPr lang="es-CO" dirty="0" smtClean="0"/>
              <a:t>                     HORIZONTE DE EXPECTATIVA</a:t>
            </a:r>
          </a:p>
          <a:p>
            <a:pPr>
              <a:buNone/>
            </a:pPr>
            <a:r>
              <a:rPr lang="es-CO" dirty="0" smtClean="0"/>
              <a:t>                            PRINCIPIO DE JUEGO</a:t>
            </a:r>
            <a:endParaRPr lang="es-CO" dirty="0"/>
          </a:p>
        </p:txBody>
      </p:sp>
      <p:sp>
        <p:nvSpPr>
          <p:cNvPr id="4" name="3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3. Revalidar la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HORIZONTE DE EXPECTATIVA</a:t>
            </a:r>
            <a:endParaRPr lang="es-CO" dirty="0"/>
          </a:p>
        </p:txBody>
      </p:sp>
      <p:sp>
        <p:nvSpPr>
          <p:cNvPr id="5" name="4 CuadroTexto"/>
          <p:cNvSpPr txBox="1"/>
          <p:nvPr/>
        </p:nvSpPr>
        <p:spPr>
          <a:xfrm>
            <a:off x="1043608" y="1844824"/>
            <a:ext cx="7272808" cy="4832092"/>
          </a:xfrm>
          <a:prstGeom prst="rect">
            <a:avLst/>
          </a:prstGeom>
          <a:noFill/>
        </p:spPr>
        <p:txBody>
          <a:bodyPr wrap="square" rtlCol="0">
            <a:spAutoFit/>
          </a:bodyPr>
          <a:lstStyle/>
          <a:p>
            <a:r>
              <a:rPr lang="es-CO" sz="1400" dirty="0" smtClean="0"/>
              <a:t>Una vez que se registraron históricamente experiencias nuevas presuntamente no realizadas anteriormente se pudo comprender también el pasado como fundamentalmente diferente. Precisamente esto llevó a que tuviesen que expresarse las épocas como peculiares en el horizonte del progreso. El diagnóstico del tiempo nuevo y el análisis de épocas pasadas se correspondía. </a:t>
            </a:r>
          </a:p>
          <a:p>
            <a:endParaRPr lang="es-CO" sz="1400" dirty="0"/>
          </a:p>
          <a:p>
            <a:r>
              <a:rPr lang="es-CO" sz="1400" dirty="0" smtClean="0"/>
              <a:t>Llego a la utilización histórica de  nuestras dos categorías. Mi tesis es  que en la época moderna va aumentando progresivamente la diferencia ente experiencia y expectativa, o más exactamente, que sólo se puede concebir la modernidad como un tiempo nuevo desde que las expectativas se han ido alejando cada vez más de las experiencias hechas. </a:t>
            </a:r>
          </a:p>
          <a:p>
            <a:endParaRPr lang="es-CO" sz="1400" dirty="0"/>
          </a:p>
          <a:p>
            <a:r>
              <a:rPr lang="es-CO" sz="1400" dirty="0" smtClean="0"/>
              <a:t>…De este modo, nunca colisionaron las experiencias terrenales a largo plazo de la vida cotidiana con aquellas expectativas que se extendían hasta el fin del mundo. En la oposición entre expectativa cristiana y experiencia terrenal, ambas permanecían referidas la </a:t>
            </a:r>
            <a:r>
              <a:rPr lang="es-CO" sz="1400" dirty="0" err="1" smtClean="0"/>
              <a:t>úna</a:t>
            </a:r>
            <a:r>
              <a:rPr lang="es-CO" sz="1400" dirty="0" smtClean="0"/>
              <a:t> a la otra sin llegar a refutarse. Por lo tanto, la escatología podía reproducirse en la medida y en tanto que el espacio de experiencia no se modificase fundamentalmente en este mundo. </a:t>
            </a:r>
          </a:p>
          <a:p>
            <a:r>
              <a:rPr lang="es-CO" sz="1400" dirty="0" smtClean="0"/>
              <a:t>Esta situación solo se modificó con el descubrimiento  de un nuevo horizonte de expectativa, mediante eso que finalmente se ha conceptualizado como progreso. </a:t>
            </a:r>
          </a:p>
          <a:p>
            <a:endParaRPr lang="es-CO" sz="1400" dirty="0"/>
          </a:p>
          <a:p>
            <a:endParaRPr lang="es-CO" sz="1400" dirty="0" smtClean="0"/>
          </a:p>
          <a:p>
            <a:endParaRPr lang="es-CO" sz="1400" dirty="0"/>
          </a:p>
          <a:p>
            <a:r>
              <a:rPr lang="es-CO" sz="1400" dirty="0" err="1" smtClean="0"/>
              <a:t>Reinhardt</a:t>
            </a:r>
            <a:r>
              <a:rPr lang="es-CO" sz="1400" dirty="0" smtClean="0"/>
              <a:t> </a:t>
            </a:r>
            <a:r>
              <a:rPr lang="es-CO" sz="1400" dirty="0" err="1" smtClean="0"/>
              <a:t>Koselleck</a:t>
            </a:r>
            <a:r>
              <a:rPr lang="es-CO" sz="1400" dirty="0" smtClean="0"/>
              <a:t>. </a:t>
            </a:r>
            <a:r>
              <a:rPr lang="es-CO" sz="1400" i="1" dirty="0" smtClean="0"/>
              <a:t>Futuro Pasado, para una semántica de </a:t>
            </a:r>
            <a:r>
              <a:rPr lang="es-CO" sz="1400" i="1" dirty="0" err="1" smtClean="0"/>
              <a:t>lso</a:t>
            </a:r>
            <a:r>
              <a:rPr lang="es-CO" sz="1400" i="1" dirty="0" smtClean="0"/>
              <a:t> tiempos históricos</a:t>
            </a:r>
            <a:r>
              <a:rPr lang="es-CO" sz="1400" dirty="0" smtClean="0"/>
              <a:t>. </a:t>
            </a:r>
            <a:r>
              <a:rPr lang="es-CO" sz="1400" dirty="0" err="1" smtClean="0"/>
              <a:t>Paidós</a:t>
            </a:r>
            <a:r>
              <a:rPr lang="es-CO" sz="1400" dirty="0" smtClean="0"/>
              <a:t>, Barcelona, 1993. </a:t>
            </a:r>
            <a:endParaRPr lang="es-CO" sz="1400" dirty="0"/>
          </a:p>
        </p:txBody>
      </p:sp>
      <p:sp>
        <p:nvSpPr>
          <p:cNvPr id="6" name="5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3. Revalidar la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ANSCHAUNG</a:t>
            </a:r>
            <a:endParaRPr lang="es-CO" dirty="0"/>
          </a:p>
        </p:txBody>
      </p:sp>
      <p:sp>
        <p:nvSpPr>
          <p:cNvPr id="4" name="3 CuadroTexto"/>
          <p:cNvSpPr txBox="1"/>
          <p:nvPr/>
        </p:nvSpPr>
        <p:spPr>
          <a:xfrm>
            <a:off x="1187624" y="1844824"/>
            <a:ext cx="7128792" cy="4616648"/>
          </a:xfrm>
          <a:prstGeom prst="rect">
            <a:avLst/>
          </a:prstGeom>
          <a:noFill/>
        </p:spPr>
        <p:txBody>
          <a:bodyPr wrap="square" rtlCol="0">
            <a:spAutoFit/>
          </a:bodyPr>
          <a:lstStyle/>
          <a:p>
            <a:r>
              <a:rPr lang="es-CO" sz="1400" dirty="0" smtClean="0"/>
              <a:t>Este contacto con el pasado, difícil de definir, es el adentrarse en una esfera ajena a nosotros, una de las muchas formas de que el hombre dispone para salirse de sí mismo, para vivir la verdad. No es el goce que produce una obra de arte, ni una emoción religiosa, ni el calofrío que sentimos ante la naturaleza, ni el conocimiento metafísico; no es nada de esto y es, sin embargo, una figura de este mismo corro. El  objeto sobre que recae esta vivencia no son las figuras humanas en su contextura individual, no es la vida humana ni son los pensamientos humanos los que creemos estar viendo. Lo que el espíritu forma o experimenta aquí apenas puede llamarse imagen. Cuando reviste una forma, ésta es siempre flotante y vaga: una intuición tanto de calles y de casas, de campos, de sonidos y de colores, como de </a:t>
            </a:r>
            <a:r>
              <a:rPr lang="es-CO" sz="1400" dirty="0" err="1" smtClean="0"/>
              <a:t>homres</a:t>
            </a:r>
            <a:r>
              <a:rPr lang="es-CO" sz="1400" dirty="0" smtClean="0"/>
              <a:t> que mueven y son movidos. Este contacto con el pasado, que lleva aparejada una convicción absoluta de verdad, de autenticidad, puede ser evocado en nosotros por una línea de un documento o de una crónica, por los trazos de un grabado, por un par de acordes de una vieja canción. No es un elemento que el autor deposita en su obra con tales o cuales palabras. Es algo que está detrás del libro de Historia y no en él. Es el lector quien lo aporta al autor, como la respuesta a su llamada. </a:t>
            </a:r>
          </a:p>
          <a:p>
            <a:endParaRPr lang="es-CO" sz="1400" dirty="0"/>
          </a:p>
          <a:p>
            <a:endParaRPr lang="es-CO" sz="1400" dirty="0" smtClean="0"/>
          </a:p>
          <a:p>
            <a:endParaRPr lang="es-CO" sz="1400" dirty="0"/>
          </a:p>
          <a:p>
            <a:r>
              <a:rPr lang="es-CO" sz="1400" dirty="0" smtClean="0"/>
              <a:t>Johan </a:t>
            </a:r>
            <a:r>
              <a:rPr lang="es-CO" sz="1400" dirty="0" err="1" smtClean="0"/>
              <a:t>Huizinga</a:t>
            </a:r>
            <a:r>
              <a:rPr lang="es-CO" sz="1400" dirty="0" smtClean="0"/>
              <a:t>. </a:t>
            </a:r>
            <a:r>
              <a:rPr lang="es-CO" sz="1400" i="1" dirty="0" smtClean="0"/>
              <a:t>El concepto de la historia y otros ensayos</a:t>
            </a:r>
            <a:r>
              <a:rPr lang="es-CO" sz="1400" dirty="0" smtClean="0"/>
              <a:t>, Fondo de Cultura Económica, México, 2005. </a:t>
            </a:r>
            <a:endParaRPr lang="es-CO" sz="1400" dirty="0"/>
          </a:p>
          <a:p>
            <a:endParaRPr lang="es-CO" sz="1400" dirty="0"/>
          </a:p>
        </p:txBody>
      </p:sp>
      <p:sp>
        <p:nvSpPr>
          <p:cNvPr id="5" name="4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3. Revalidar la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Principio de Juego</a:t>
            </a:r>
            <a:endParaRPr lang="es-CO" dirty="0"/>
          </a:p>
        </p:txBody>
      </p:sp>
      <p:sp>
        <p:nvSpPr>
          <p:cNvPr id="5" name="4 CuadroTexto"/>
          <p:cNvSpPr txBox="1"/>
          <p:nvPr/>
        </p:nvSpPr>
        <p:spPr>
          <a:xfrm>
            <a:off x="1691680" y="1844824"/>
            <a:ext cx="6624736" cy="4401205"/>
          </a:xfrm>
          <a:prstGeom prst="rect">
            <a:avLst/>
          </a:prstGeom>
          <a:noFill/>
        </p:spPr>
        <p:txBody>
          <a:bodyPr wrap="square" rtlCol="0">
            <a:spAutoFit/>
          </a:bodyPr>
          <a:lstStyle/>
          <a:p>
            <a:r>
              <a:rPr lang="es-CO" sz="1400" dirty="0"/>
              <a:t>. Merece la pena </a:t>
            </a:r>
            <a:r>
              <a:rPr lang="es-CO" sz="1400" dirty="0" smtClean="0"/>
              <a:t> tener </a:t>
            </a:r>
            <a:r>
              <a:rPr lang="es-CO" sz="1400" dirty="0"/>
              <a:t>presente el hecho elemental del juego humano en sus estructuras para </a:t>
            </a:r>
            <a:r>
              <a:rPr lang="es-CO" sz="1400" dirty="0" smtClean="0"/>
              <a:t>que el </a:t>
            </a:r>
            <a:r>
              <a:rPr lang="es-CO" sz="1400" dirty="0"/>
              <a:t>elemento lúdico del arte no se haga patente sólo de un modo negativo, </a:t>
            </a:r>
            <a:r>
              <a:rPr lang="es-CO" sz="1400" dirty="0" smtClean="0"/>
              <a:t>como libertad </a:t>
            </a:r>
            <a:r>
              <a:rPr lang="es-CO" sz="1400" dirty="0"/>
              <a:t>de estar sujeto a un </a:t>
            </a:r>
            <a:r>
              <a:rPr lang="es-CO" sz="1400" dirty="0" err="1"/>
              <a:t>ﬁn</a:t>
            </a:r>
            <a:r>
              <a:rPr lang="es-CO" sz="1400" dirty="0"/>
              <a:t>, sino como un impulso libre. ¿Cuándo </a:t>
            </a:r>
            <a:r>
              <a:rPr lang="es-CO" sz="1400" dirty="0" smtClean="0"/>
              <a:t>hablamos de </a:t>
            </a:r>
            <a:r>
              <a:rPr lang="es-CO" sz="1400" dirty="0"/>
              <a:t>juego, y qué implica ello? En primer término, sin duda, un movimiento </a:t>
            </a:r>
            <a:r>
              <a:rPr lang="es-CO" sz="1400" dirty="0" smtClean="0"/>
              <a:t>de vaivén </a:t>
            </a:r>
            <a:r>
              <a:rPr lang="es-CO" sz="1400" dirty="0"/>
              <a:t>que se repite continuamente. Piénsese, sencillamente, en ciertas </a:t>
            </a:r>
          </a:p>
          <a:p>
            <a:r>
              <a:rPr lang="es-CO" sz="1400" dirty="0"/>
              <a:t>expresiones como, por ejemplo «juego de luces» o el «juego de las olas», </a:t>
            </a:r>
            <a:r>
              <a:rPr lang="es-CO" sz="1400" dirty="0" smtClean="0"/>
              <a:t>donde se </a:t>
            </a:r>
            <a:r>
              <a:rPr lang="es-CO" sz="1400" dirty="0"/>
              <a:t>presenta un constante ir y venir, un vaivén de acá para allá, es decir, </a:t>
            </a:r>
            <a:r>
              <a:rPr lang="es-CO" sz="1400" dirty="0" smtClean="0"/>
              <a:t>un movimiento </a:t>
            </a:r>
            <a:r>
              <a:rPr lang="es-CO" sz="1400" dirty="0"/>
              <a:t>que no está vinculado a </a:t>
            </a:r>
            <a:r>
              <a:rPr lang="es-CO" sz="1400" dirty="0" err="1"/>
              <a:t>ﬁn</a:t>
            </a:r>
            <a:r>
              <a:rPr lang="es-CO" sz="1400" dirty="0"/>
              <a:t> alguno.</a:t>
            </a:r>
          </a:p>
          <a:p>
            <a:endParaRPr lang="es-CO" sz="1400" dirty="0"/>
          </a:p>
          <a:p>
            <a:r>
              <a:rPr lang="es-CO" sz="1400" dirty="0"/>
              <a:t>...El juego aparece entonces como el </a:t>
            </a:r>
            <a:r>
              <a:rPr lang="es-CO" sz="1400" dirty="0" err="1"/>
              <a:t>automovimiento</a:t>
            </a:r>
            <a:r>
              <a:rPr lang="es-CO" sz="1400" dirty="0"/>
              <a:t> que no </a:t>
            </a:r>
            <a:r>
              <a:rPr lang="es-CO" sz="1400" dirty="0" smtClean="0"/>
              <a:t> tiende </a:t>
            </a:r>
            <a:r>
              <a:rPr lang="es-CO" sz="1400" dirty="0"/>
              <a:t>a un </a:t>
            </a:r>
            <a:r>
              <a:rPr lang="es-CO" sz="1400" dirty="0" err="1"/>
              <a:t>ﬁnal</a:t>
            </a:r>
            <a:r>
              <a:rPr lang="es-CO" sz="1400" dirty="0"/>
              <a:t> o una meta, sino al </a:t>
            </a:r>
            <a:r>
              <a:rPr lang="es-CO" sz="1400" dirty="0" smtClean="0"/>
              <a:t> movimiento </a:t>
            </a:r>
            <a:r>
              <a:rPr lang="es-CO" sz="1400" dirty="0"/>
              <a:t>en cuanto </a:t>
            </a:r>
            <a:r>
              <a:rPr lang="es-CO" sz="1400" dirty="0" smtClean="0"/>
              <a:t>movimiento ...</a:t>
            </a:r>
            <a:r>
              <a:rPr lang="es-CO" sz="1400" dirty="0"/>
              <a:t>Pues la humanidad del juego humano reside en que, </a:t>
            </a:r>
            <a:r>
              <a:rPr lang="es-CO" sz="1400" dirty="0" smtClean="0"/>
              <a:t>en </a:t>
            </a:r>
            <a:r>
              <a:rPr lang="es-CO" sz="1400" dirty="0"/>
              <a:t>ese juego de movimientos, ordena y </a:t>
            </a:r>
            <a:r>
              <a:rPr lang="es-CO" sz="1400" dirty="0" smtClean="0"/>
              <a:t>disciplina</a:t>
            </a:r>
            <a:r>
              <a:rPr lang="es-CO" sz="1400" dirty="0"/>
              <a:t>, por decirlo así, </a:t>
            </a:r>
            <a:r>
              <a:rPr lang="es-CO" sz="1400" dirty="0" smtClean="0"/>
              <a:t>sus propios </a:t>
            </a:r>
            <a:r>
              <a:rPr lang="es-CO" sz="1400" dirty="0"/>
              <a:t>movimientos de juego como si tuviesen </a:t>
            </a:r>
            <a:r>
              <a:rPr lang="es-CO" sz="1400" dirty="0" err="1"/>
              <a:t>ﬁnes</a:t>
            </a:r>
            <a:r>
              <a:rPr lang="es-CO" sz="1400" dirty="0"/>
              <a:t>; por ejemplo, cuando </a:t>
            </a:r>
            <a:r>
              <a:rPr lang="es-CO" sz="1400" dirty="0" smtClean="0"/>
              <a:t>un niño </a:t>
            </a:r>
            <a:r>
              <a:rPr lang="es-CO" sz="1400" dirty="0"/>
              <a:t>va contando cuántas veces bota el balón en el suelo antes de escapársele.</a:t>
            </a:r>
          </a:p>
          <a:p>
            <a:endParaRPr lang="es-CO" sz="1400" dirty="0"/>
          </a:p>
          <a:p>
            <a:r>
              <a:rPr lang="es-CO" sz="1400" dirty="0"/>
              <a:t>Toda obra deja al que la recibe un espacio de </a:t>
            </a:r>
            <a:r>
              <a:rPr lang="es-CO" sz="1400" dirty="0" smtClean="0"/>
              <a:t>juego que </a:t>
            </a:r>
            <a:r>
              <a:rPr lang="es-CO" sz="1400" dirty="0"/>
              <a:t>tiene que rellenar. </a:t>
            </a:r>
            <a:endParaRPr lang="es-CO" sz="1400" dirty="0" smtClean="0"/>
          </a:p>
          <a:p>
            <a:endParaRPr lang="es-CO" sz="1400" dirty="0"/>
          </a:p>
          <a:p>
            <a:endParaRPr lang="es-CO" sz="1400" dirty="0" smtClean="0"/>
          </a:p>
          <a:p>
            <a:r>
              <a:rPr lang="es-CO" sz="1400" dirty="0" smtClean="0"/>
              <a:t>HANS-GEORG GADAMER, </a:t>
            </a:r>
            <a:r>
              <a:rPr lang="es-CO" sz="1400" i="1" dirty="0" smtClean="0"/>
              <a:t>La actualidad de lo bello. </a:t>
            </a:r>
            <a:r>
              <a:rPr lang="es-CO" sz="1400" dirty="0" err="1" smtClean="0"/>
              <a:t>Paidos</a:t>
            </a:r>
            <a:r>
              <a:rPr lang="es-CO" sz="1400" dirty="0" smtClean="0"/>
              <a:t>, Barcelona, 1991</a:t>
            </a:r>
            <a:endParaRPr lang="es-CO" sz="1400" dirty="0"/>
          </a:p>
          <a:p>
            <a:endParaRPr lang="es-CO" sz="1400" dirty="0"/>
          </a:p>
        </p:txBody>
      </p:sp>
      <p:sp>
        <p:nvSpPr>
          <p:cNvPr id="6" name="5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3. Revalidar la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lnSpcReduction="10000"/>
          </a:bodyPr>
          <a:lstStyle/>
          <a:p>
            <a:pPr>
              <a:buNone/>
            </a:pPr>
            <a:r>
              <a:rPr lang="es-CO" dirty="0" smtClean="0"/>
              <a:t>1. ¿Cómo se construyó una interpretación subjetiva y estética de la cultura en el siglo XIX?</a:t>
            </a:r>
          </a:p>
          <a:p>
            <a:pPr>
              <a:buNone/>
            </a:pPr>
            <a:endParaRPr lang="es-CO" dirty="0"/>
          </a:p>
          <a:p>
            <a:pPr>
              <a:buNone/>
            </a:pPr>
            <a:r>
              <a:rPr lang="es-CO" dirty="0" smtClean="0"/>
              <a:t>2. ¿Cómo se </a:t>
            </a:r>
            <a:r>
              <a:rPr lang="es-CO" dirty="0" err="1" smtClean="0"/>
              <a:t>redifinió</a:t>
            </a:r>
            <a:r>
              <a:rPr lang="es-CO" dirty="0" smtClean="0"/>
              <a:t> la idea de historia?</a:t>
            </a:r>
          </a:p>
          <a:p>
            <a:pPr>
              <a:buNone/>
            </a:pPr>
            <a:endParaRPr lang="es-CO" dirty="0"/>
          </a:p>
          <a:p>
            <a:pPr>
              <a:buNone/>
            </a:pPr>
            <a:r>
              <a:rPr lang="es-CO" dirty="0" smtClean="0"/>
              <a:t>3. ¿Cómo revalidar la idea de “historia cultural” o de “historia del arte” desde estos paradigmas?</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El sentido histórico como sentido estético</a:t>
            </a:r>
            <a:endParaRPr lang="es-CO" dirty="0"/>
          </a:p>
        </p:txBody>
      </p:sp>
      <p:sp>
        <p:nvSpPr>
          <p:cNvPr id="4" name="3 Elipse"/>
          <p:cNvSpPr/>
          <p:nvPr/>
        </p:nvSpPr>
        <p:spPr>
          <a:xfrm>
            <a:off x="395536" y="1844824"/>
            <a:ext cx="2484784" cy="1440160"/>
          </a:xfrm>
          <a:prstGeom prst="ellips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Temporalidad (positivismo)</a:t>
            </a:r>
            <a:endParaRPr lang="es-CO" dirty="0"/>
          </a:p>
        </p:txBody>
      </p:sp>
      <p:sp>
        <p:nvSpPr>
          <p:cNvPr id="25" name="24 Forma libre"/>
          <p:cNvSpPr/>
          <p:nvPr/>
        </p:nvSpPr>
        <p:spPr>
          <a:xfrm>
            <a:off x="791072" y="4693303"/>
            <a:ext cx="8200417" cy="1832041"/>
          </a:xfrm>
          <a:custGeom>
            <a:avLst/>
            <a:gdLst>
              <a:gd name="connsiteX0" fmla="*/ 0 w 8200417"/>
              <a:gd name="connsiteY0" fmla="*/ 896565 h 1832041"/>
              <a:gd name="connsiteX1" fmla="*/ 3200400 w 8200417"/>
              <a:gd name="connsiteY1" fmla="*/ 809016 h 1832041"/>
              <a:gd name="connsiteX2" fmla="*/ 3978613 w 8200417"/>
              <a:gd name="connsiteY2" fmla="*/ 1470497 h 1832041"/>
              <a:gd name="connsiteX3" fmla="*/ 5476673 w 8200417"/>
              <a:gd name="connsiteY3" fmla="*/ 50259 h 1832041"/>
              <a:gd name="connsiteX4" fmla="*/ 6284068 w 8200417"/>
              <a:gd name="connsiteY4" fmla="*/ 1772054 h 1832041"/>
              <a:gd name="connsiteX5" fmla="*/ 7033098 w 8200417"/>
              <a:gd name="connsiteY5" fmla="*/ 410182 h 1832041"/>
              <a:gd name="connsiteX6" fmla="*/ 7869677 w 8200417"/>
              <a:gd name="connsiteY6" fmla="*/ 1528863 h 1832041"/>
              <a:gd name="connsiteX7" fmla="*/ 8200417 w 8200417"/>
              <a:gd name="connsiteY7" fmla="*/ 1451042 h 183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00417" h="1832041">
                <a:moveTo>
                  <a:pt x="0" y="896565"/>
                </a:moveTo>
                <a:cubicBezTo>
                  <a:pt x="1268649" y="804963"/>
                  <a:pt x="2537298" y="713361"/>
                  <a:pt x="3200400" y="809016"/>
                </a:cubicBezTo>
                <a:cubicBezTo>
                  <a:pt x="3863502" y="904671"/>
                  <a:pt x="3599234" y="1596956"/>
                  <a:pt x="3978613" y="1470497"/>
                </a:cubicBezTo>
                <a:cubicBezTo>
                  <a:pt x="4357992" y="1344038"/>
                  <a:pt x="5092431" y="0"/>
                  <a:pt x="5476673" y="50259"/>
                </a:cubicBezTo>
                <a:cubicBezTo>
                  <a:pt x="5860916" y="100519"/>
                  <a:pt x="6024664" y="1712067"/>
                  <a:pt x="6284068" y="1772054"/>
                </a:cubicBezTo>
                <a:cubicBezTo>
                  <a:pt x="6543472" y="1832041"/>
                  <a:pt x="6768830" y="450714"/>
                  <a:pt x="7033098" y="410182"/>
                </a:cubicBezTo>
                <a:cubicBezTo>
                  <a:pt x="7297366" y="369650"/>
                  <a:pt x="7675124" y="1355386"/>
                  <a:pt x="7869677" y="1528863"/>
                </a:cubicBezTo>
                <a:cubicBezTo>
                  <a:pt x="8064230" y="1702340"/>
                  <a:pt x="8067472" y="1465634"/>
                  <a:pt x="8200417" y="1451042"/>
                </a:cubicBezTo>
              </a:path>
            </a:pathLst>
          </a:custGeom>
          <a:solidFill>
            <a:schemeClr val="bg2"/>
          </a:solidFill>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27" name="26 Conector recto de flecha"/>
          <p:cNvCxnSpPr/>
          <p:nvPr/>
        </p:nvCxnSpPr>
        <p:spPr>
          <a:xfrm>
            <a:off x="2987824" y="2564904"/>
            <a:ext cx="5472608" cy="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flipV="1">
            <a:off x="6119664" y="5053343"/>
            <a:ext cx="72008" cy="1368152"/>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flipH="1">
            <a:off x="4823520" y="4189247"/>
            <a:ext cx="72008" cy="1584176"/>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31 Rectángulo"/>
          <p:cNvSpPr/>
          <p:nvPr/>
        </p:nvSpPr>
        <p:spPr>
          <a:xfrm>
            <a:off x="4211960" y="1844824"/>
            <a:ext cx="936104" cy="792088"/>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Rectángulo"/>
          <p:cNvSpPr/>
          <p:nvPr/>
        </p:nvSpPr>
        <p:spPr>
          <a:xfrm>
            <a:off x="3203848" y="2204864"/>
            <a:ext cx="936104" cy="792088"/>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4" name="33 Rectángulo"/>
          <p:cNvSpPr/>
          <p:nvPr/>
        </p:nvSpPr>
        <p:spPr>
          <a:xfrm>
            <a:off x="5220072" y="2204864"/>
            <a:ext cx="936104" cy="792088"/>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34 Rectángulo"/>
          <p:cNvSpPr/>
          <p:nvPr/>
        </p:nvSpPr>
        <p:spPr>
          <a:xfrm>
            <a:off x="6228184" y="1772816"/>
            <a:ext cx="936104" cy="792088"/>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6" name="35 Rectángulo"/>
          <p:cNvSpPr/>
          <p:nvPr/>
        </p:nvSpPr>
        <p:spPr>
          <a:xfrm>
            <a:off x="7236296" y="2204864"/>
            <a:ext cx="936104" cy="792088"/>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7" name="36 Elipse"/>
          <p:cNvSpPr/>
          <p:nvPr/>
        </p:nvSpPr>
        <p:spPr>
          <a:xfrm>
            <a:off x="467544" y="3861048"/>
            <a:ext cx="2484784" cy="1440160"/>
          </a:xfrm>
          <a:prstGeom prst="ellips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Voluntad</a:t>
            </a:r>
            <a:endParaRPr lang="es-CO" dirty="0"/>
          </a:p>
          <a:p>
            <a:pPr algn="ctr"/>
            <a:r>
              <a:rPr lang="es-CO" dirty="0" smtClean="0"/>
              <a:t>(subjetivismo)</a:t>
            </a:r>
            <a:endParaRPr lang="es-CO" dirty="0"/>
          </a:p>
        </p:txBody>
      </p:sp>
      <p:sp>
        <p:nvSpPr>
          <p:cNvPr id="39" name="38 CuadroTexto"/>
          <p:cNvSpPr txBox="1"/>
          <p:nvPr/>
        </p:nvSpPr>
        <p:spPr>
          <a:xfrm>
            <a:off x="7812360" y="1484784"/>
            <a:ext cx="1080120" cy="369332"/>
          </a:xfrm>
          <a:prstGeom prst="rect">
            <a:avLst/>
          </a:prstGeom>
          <a:noFill/>
        </p:spPr>
        <p:txBody>
          <a:bodyPr wrap="square" rtlCol="0">
            <a:spAutoFit/>
          </a:bodyPr>
          <a:lstStyle/>
          <a:p>
            <a:r>
              <a:rPr lang="es-CO" dirty="0" err="1" smtClean="0"/>
              <a:t>Holismo</a:t>
            </a:r>
            <a:endParaRPr lang="es-CO" dirty="0"/>
          </a:p>
        </p:txBody>
      </p:sp>
      <p:sp>
        <p:nvSpPr>
          <p:cNvPr id="40" name="39 CuadroTexto"/>
          <p:cNvSpPr txBox="1"/>
          <p:nvPr/>
        </p:nvSpPr>
        <p:spPr>
          <a:xfrm>
            <a:off x="7236296" y="4293096"/>
            <a:ext cx="1800200" cy="646331"/>
          </a:xfrm>
          <a:prstGeom prst="rect">
            <a:avLst/>
          </a:prstGeom>
          <a:noFill/>
        </p:spPr>
        <p:txBody>
          <a:bodyPr wrap="square" rtlCol="0">
            <a:spAutoFit/>
          </a:bodyPr>
          <a:lstStyle/>
          <a:p>
            <a:r>
              <a:rPr lang="es-CO" dirty="0" smtClean="0"/>
              <a:t>Individualismo como objetividad</a:t>
            </a:r>
            <a:endParaRPr lang="es-CO" dirty="0"/>
          </a:p>
        </p:txBody>
      </p:sp>
      <p:sp>
        <p:nvSpPr>
          <p:cNvPr id="41" name="40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1.Subjetividad y estética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El método creativo</a:t>
            </a:r>
            <a:endParaRPr lang="es-CO" dirty="0"/>
          </a:p>
        </p:txBody>
      </p:sp>
      <p:sp>
        <p:nvSpPr>
          <p:cNvPr id="3" name="2 Marcador de contenido"/>
          <p:cNvSpPr>
            <a:spLocks noGrp="1"/>
          </p:cNvSpPr>
          <p:nvPr>
            <p:ph idx="1"/>
          </p:nvPr>
        </p:nvSpPr>
        <p:spPr/>
        <p:txBody>
          <a:bodyPr/>
          <a:lstStyle/>
          <a:p>
            <a:r>
              <a:rPr lang="es-CO" dirty="0" smtClean="0"/>
              <a:t>Perfección</a:t>
            </a:r>
          </a:p>
          <a:p>
            <a:r>
              <a:rPr lang="es-CO" dirty="0" smtClean="0"/>
              <a:t>Nostalgia </a:t>
            </a:r>
          </a:p>
          <a:p>
            <a:r>
              <a:rPr lang="es-CO" dirty="0" smtClean="0"/>
              <a:t>Falsedad</a:t>
            </a:r>
          </a:p>
          <a:p>
            <a:pPr>
              <a:buNone/>
            </a:pPr>
            <a:endParaRPr lang="es-CO" dirty="0" smtClean="0"/>
          </a:p>
          <a:p>
            <a:endParaRPr lang="es-CO" dirty="0"/>
          </a:p>
        </p:txBody>
      </p:sp>
      <p:sp>
        <p:nvSpPr>
          <p:cNvPr id="9" name="8 Rectángulo"/>
          <p:cNvSpPr/>
          <p:nvPr/>
        </p:nvSpPr>
        <p:spPr>
          <a:xfrm>
            <a:off x="4716016" y="5085184"/>
            <a:ext cx="2880320" cy="1296144"/>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Naturaleza</a:t>
            </a:r>
            <a:endParaRPr lang="es-CO" dirty="0"/>
          </a:p>
        </p:txBody>
      </p:sp>
      <p:sp>
        <p:nvSpPr>
          <p:cNvPr id="10" name="9 Rectángulo"/>
          <p:cNvSpPr/>
          <p:nvPr/>
        </p:nvSpPr>
        <p:spPr>
          <a:xfrm>
            <a:off x="4716016" y="3429000"/>
            <a:ext cx="2880320" cy="1296144"/>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Moral</a:t>
            </a:r>
            <a:endParaRPr lang="es-CO" dirty="0"/>
          </a:p>
        </p:txBody>
      </p:sp>
      <p:cxnSp>
        <p:nvCxnSpPr>
          <p:cNvPr id="12" name="11 Conector recto de flecha"/>
          <p:cNvCxnSpPr/>
          <p:nvPr/>
        </p:nvCxnSpPr>
        <p:spPr>
          <a:xfrm flipV="1">
            <a:off x="5652120" y="2780928"/>
            <a:ext cx="0" cy="230425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1.Subjetividad y estética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El método analítico</a:t>
            </a:r>
            <a:br>
              <a:rPr lang="es-CO" dirty="0" smtClean="0"/>
            </a:br>
            <a:endParaRPr lang="es-CO" dirty="0"/>
          </a:p>
        </p:txBody>
      </p:sp>
      <p:sp>
        <p:nvSpPr>
          <p:cNvPr id="3" name="2 Marcador de contenido"/>
          <p:cNvSpPr>
            <a:spLocks noGrp="1"/>
          </p:cNvSpPr>
          <p:nvPr>
            <p:ph idx="1"/>
          </p:nvPr>
        </p:nvSpPr>
        <p:spPr>
          <a:xfrm>
            <a:off x="457200" y="1600201"/>
            <a:ext cx="4978896" cy="4493096"/>
          </a:xfrm>
        </p:spPr>
        <p:txBody>
          <a:bodyPr/>
          <a:lstStyle/>
          <a:p>
            <a:r>
              <a:rPr lang="es-CO" dirty="0" smtClean="0"/>
              <a:t>Nostálgico o sentimental</a:t>
            </a:r>
          </a:p>
          <a:p>
            <a:r>
              <a:rPr lang="es-CO" dirty="0" smtClean="0"/>
              <a:t>Contemplativo</a:t>
            </a:r>
          </a:p>
          <a:p>
            <a:r>
              <a:rPr lang="es-CO" dirty="0" smtClean="0"/>
              <a:t>Genealógico</a:t>
            </a:r>
            <a:endParaRPr lang="es-CO" dirty="0"/>
          </a:p>
        </p:txBody>
      </p:sp>
      <p:sp>
        <p:nvSpPr>
          <p:cNvPr id="4" name="3 Rectángulo"/>
          <p:cNvSpPr/>
          <p:nvPr/>
        </p:nvSpPr>
        <p:spPr>
          <a:xfrm>
            <a:off x="4716016" y="4149080"/>
            <a:ext cx="3960440" cy="288032"/>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apariencia</a:t>
            </a:r>
            <a:endParaRPr lang="es-CO" dirty="0"/>
          </a:p>
        </p:txBody>
      </p:sp>
      <p:sp>
        <p:nvSpPr>
          <p:cNvPr id="5" name="4 Rectángulo"/>
          <p:cNvSpPr/>
          <p:nvPr/>
        </p:nvSpPr>
        <p:spPr>
          <a:xfrm>
            <a:off x="4716016" y="4581128"/>
            <a:ext cx="3960440" cy="288032"/>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   REPRESENTACIÓN</a:t>
            </a:r>
            <a:endParaRPr lang="es-CO" dirty="0">
              <a:solidFill>
                <a:schemeClr val="tx1"/>
              </a:solidFill>
            </a:endParaRPr>
          </a:p>
        </p:txBody>
      </p:sp>
      <p:sp>
        <p:nvSpPr>
          <p:cNvPr id="6" name="5 Rectángulo"/>
          <p:cNvSpPr/>
          <p:nvPr/>
        </p:nvSpPr>
        <p:spPr>
          <a:xfrm>
            <a:off x="4716016" y="5013176"/>
            <a:ext cx="3960440" cy="288032"/>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pasado</a:t>
            </a:r>
            <a:endParaRPr lang="es-CO" dirty="0"/>
          </a:p>
        </p:txBody>
      </p:sp>
      <p:sp>
        <p:nvSpPr>
          <p:cNvPr id="7" name="6 Rectángulo"/>
          <p:cNvSpPr/>
          <p:nvPr/>
        </p:nvSpPr>
        <p:spPr>
          <a:xfrm>
            <a:off x="4716016" y="3789040"/>
            <a:ext cx="3960440" cy="288032"/>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Historiador (filósofo, artista)</a:t>
            </a:r>
            <a:endParaRPr lang="es-CO" dirty="0"/>
          </a:p>
        </p:txBody>
      </p:sp>
      <p:cxnSp>
        <p:nvCxnSpPr>
          <p:cNvPr id="9" name="8 Conector recto de flecha"/>
          <p:cNvCxnSpPr/>
          <p:nvPr/>
        </p:nvCxnSpPr>
        <p:spPr>
          <a:xfrm flipH="1" flipV="1">
            <a:off x="5004048" y="4077072"/>
            <a:ext cx="144016" cy="1152128"/>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flipH="1">
            <a:off x="7812360" y="4077072"/>
            <a:ext cx="576064" cy="1008112"/>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2051720" y="4221088"/>
            <a:ext cx="2304256" cy="923330"/>
          </a:xfrm>
          <a:prstGeom prst="rect">
            <a:avLst/>
          </a:prstGeom>
          <a:noFill/>
        </p:spPr>
        <p:txBody>
          <a:bodyPr wrap="square" rtlCol="0">
            <a:spAutoFit/>
          </a:bodyPr>
          <a:lstStyle/>
          <a:p>
            <a:r>
              <a:rPr lang="es-CO" dirty="0" smtClean="0"/>
              <a:t>EXPERIENCIA</a:t>
            </a:r>
          </a:p>
          <a:p>
            <a:endParaRPr lang="es-CO" dirty="0"/>
          </a:p>
          <a:p>
            <a:r>
              <a:rPr lang="es-CO" dirty="0" smtClean="0"/>
              <a:t>INTUICIÓN</a:t>
            </a:r>
          </a:p>
        </p:txBody>
      </p:sp>
      <p:sp>
        <p:nvSpPr>
          <p:cNvPr id="16" name="15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2- La idea de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539552" y="1988840"/>
            <a:ext cx="4032448" cy="3888432"/>
          </a:xfrm>
          <a:prstGeom prst="ellips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971600" y="2420888"/>
            <a:ext cx="3096344" cy="288032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bg1"/>
                </a:solidFill>
              </a:rPr>
              <a:t>Renacimiento</a:t>
            </a:r>
            <a:endParaRPr lang="es-CO" dirty="0">
              <a:solidFill>
                <a:schemeClr val="bg1"/>
              </a:solidFill>
            </a:endParaRPr>
          </a:p>
        </p:txBody>
      </p:sp>
      <p:sp>
        <p:nvSpPr>
          <p:cNvPr id="4" name="3 Elipse"/>
          <p:cNvSpPr/>
          <p:nvPr/>
        </p:nvSpPr>
        <p:spPr>
          <a:xfrm>
            <a:off x="1475656" y="2852936"/>
            <a:ext cx="2304256" cy="2088232"/>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Título"/>
          <p:cNvSpPr>
            <a:spLocks noGrp="1"/>
          </p:cNvSpPr>
          <p:nvPr>
            <p:ph type="title"/>
          </p:nvPr>
        </p:nvSpPr>
        <p:spPr/>
        <p:txBody>
          <a:bodyPr/>
          <a:lstStyle/>
          <a:p>
            <a:r>
              <a:rPr lang="es-CO" dirty="0" smtClean="0"/>
              <a:t>Emergencia de la historia</a:t>
            </a:r>
            <a:endParaRPr lang="es-CO" dirty="0"/>
          </a:p>
        </p:txBody>
      </p:sp>
      <p:sp>
        <p:nvSpPr>
          <p:cNvPr id="7" name="6 Elipse"/>
          <p:cNvSpPr/>
          <p:nvPr/>
        </p:nvSpPr>
        <p:spPr>
          <a:xfrm>
            <a:off x="1691680" y="3212976"/>
            <a:ext cx="1872208" cy="1368152"/>
          </a:xfrm>
          <a:prstGeom prst="ellipse">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Origen y naturaleza</a:t>
            </a:r>
          </a:p>
          <a:p>
            <a:pPr algn="ctr"/>
            <a:endParaRPr lang="es-CO" dirty="0"/>
          </a:p>
        </p:txBody>
      </p:sp>
      <p:sp>
        <p:nvSpPr>
          <p:cNvPr id="12" name="11 CuadroTexto"/>
          <p:cNvSpPr txBox="1"/>
          <p:nvPr/>
        </p:nvSpPr>
        <p:spPr>
          <a:xfrm>
            <a:off x="5796136" y="2132856"/>
            <a:ext cx="2448272" cy="1200329"/>
          </a:xfrm>
          <a:prstGeom prst="rect">
            <a:avLst/>
          </a:prstGeom>
          <a:noFill/>
        </p:spPr>
        <p:txBody>
          <a:bodyPr wrap="square" rtlCol="0">
            <a:spAutoFit/>
          </a:bodyPr>
          <a:lstStyle/>
          <a:p>
            <a:r>
              <a:rPr lang="es-CO" dirty="0" err="1" smtClean="0"/>
              <a:t>Schiller</a:t>
            </a:r>
            <a:r>
              <a:rPr lang="es-CO" dirty="0" smtClean="0"/>
              <a:t>: Forma sentimental como forma falsa- moral de la naturaleza</a:t>
            </a:r>
            <a:endParaRPr lang="es-CO" dirty="0"/>
          </a:p>
        </p:txBody>
      </p:sp>
      <p:sp>
        <p:nvSpPr>
          <p:cNvPr id="14" name="13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2- La idea de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cxnSp>
        <p:nvCxnSpPr>
          <p:cNvPr id="16" name="15 Conector curvado"/>
          <p:cNvCxnSpPr>
            <a:stCxn id="7" idx="7"/>
            <a:endCxn id="4" idx="1"/>
          </p:cNvCxnSpPr>
          <p:nvPr/>
        </p:nvCxnSpPr>
        <p:spPr>
          <a:xfrm rot="16200000" flipV="1">
            <a:off x="2424115" y="2547743"/>
            <a:ext cx="254587" cy="1476602"/>
          </a:xfrm>
          <a:prstGeom prst="curvedConnector3">
            <a:avLst>
              <a:gd name="adj1" fmla="val 309914"/>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18 Conector curvado"/>
          <p:cNvCxnSpPr>
            <a:endCxn id="5" idx="2"/>
          </p:cNvCxnSpPr>
          <p:nvPr/>
        </p:nvCxnSpPr>
        <p:spPr>
          <a:xfrm rot="10800000" flipV="1">
            <a:off x="971600" y="3153668"/>
            <a:ext cx="792088" cy="707380"/>
          </a:xfrm>
          <a:prstGeom prst="curvedConnector3">
            <a:avLst>
              <a:gd name="adj1" fmla="val 128860"/>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23 Forma"/>
          <p:cNvCxnSpPr>
            <a:stCxn id="5" idx="2"/>
            <a:endCxn id="4" idx="3"/>
          </p:cNvCxnSpPr>
          <p:nvPr/>
        </p:nvCxnSpPr>
        <p:spPr>
          <a:xfrm rot="10800000" flipH="1" flipV="1">
            <a:off x="971599" y="3861048"/>
            <a:ext cx="841507" cy="774306"/>
          </a:xfrm>
          <a:prstGeom prst="curvedConnector4">
            <a:avLst>
              <a:gd name="adj1" fmla="val -27166"/>
              <a:gd name="adj2" fmla="val 215517"/>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26 Forma"/>
          <p:cNvCxnSpPr>
            <a:stCxn id="6" idx="7"/>
            <a:endCxn id="7" idx="6"/>
          </p:cNvCxnSpPr>
          <p:nvPr/>
        </p:nvCxnSpPr>
        <p:spPr>
          <a:xfrm rot="16200000" flipH="1" flipV="1">
            <a:off x="3103292" y="3018882"/>
            <a:ext cx="1338765" cy="417573"/>
          </a:xfrm>
          <a:prstGeom prst="curvedConnector4">
            <a:avLst>
              <a:gd name="adj1" fmla="val -59611"/>
              <a:gd name="adj2" fmla="val -196167"/>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2708275"/>
            <a:ext cx="1584325" cy="576263"/>
          </a:xfrm>
        </p:spPr>
        <p:txBody>
          <a:bodyPr>
            <a:normAutofit lnSpcReduction="10000"/>
          </a:bodyPr>
          <a:lstStyle/>
          <a:p>
            <a:pPr>
              <a:buNone/>
            </a:pPr>
            <a:r>
              <a:rPr lang="es-CO" dirty="0" smtClean="0"/>
              <a:t>Espíritu</a:t>
            </a:r>
            <a:endParaRPr lang="es-CO" dirty="0"/>
          </a:p>
        </p:txBody>
      </p:sp>
      <p:cxnSp>
        <p:nvCxnSpPr>
          <p:cNvPr id="5" name="4 Conector recto"/>
          <p:cNvCxnSpPr/>
          <p:nvPr/>
        </p:nvCxnSpPr>
        <p:spPr>
          <a:xfrm>
            <a:off x="1475656" y="4869160"/>
            <a:ext cx="5688632" cy="0"/>
          </a:xfrm>
          <a:prstGeom prst="line">
            <a:avLst/>
          </a:prstGeom>
          <a:ln w="57150">
            <a:solidFill>
              <a:schemeClr val="accent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5 Triángulo isósceles"/>
          <p:cNvSpPr/>
          <p:nvPr/>
        </p:nvSpPr>
        <p:spPr>
          <a:xfrm>
            <a:off x="1979712" y="3356992"/>
            <a:ext cx="2304256" cy="1440160"/>
          </a:xfrm>
          <a:prstGeom prst="triangl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Triángulo isósceles"/>
          <p:cNvSpPr/>
          <p:nvPr/>
        </p:nvSpPr>
        <p:spPr>
          <a:xfrm>
            <a:off x="4283968" y="3429000"/>
            <a:ext cx="2304256" cy="1368152"/>
          </a:xfrm>
          <a:prstGeom prst="triangl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2 Marcador de contenido"/>
          <p:cNvSpPr txBox="1">
            <a:spLocks/>
          </p:cNvSpPr>
          <p:nvPr/>
        </p:nvSpPr>
        <p:spPr>
          <a:xfrm>
            <a:off x="3203848" y="4941168"/>
            <a:ext cx="2242592" cy="604663"/>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0" i="0" u="none" strike="noStrike" kern="1200" cap="none" spc="0" normalizeH="0" baseline="0" noProof="0" dirty="0" smtClean="0">
                <a:ln>
                  <a:noFill/>
                </a:ln>
                <a:solidFill>
                  <a:schemeClr val="tx1"/>
                </a:solidFill>
                <a:effectLst/>
                <a:uLnTx/>
                <a:uFillTx/>
                <a:latin typeface="+mn-lt"/>
                <a:ea typeface="+mn-ea"/>
                <a:cs typeface="+mn-cs"/>
              </a:rPr>
              <a:t>Estado y Religión</a:t>
            </a:r>
          </a:p>
        </p:txBody>
      </p:sp>
      <p:sp>
        <p:nvSpPr>
          <p:cNvPr id="10" name="2 Marcador de contenido"/>
          <p:cNvSpPr txBox="1">
            <a:spLocks/>
          </p:cNvSpPr>
          <p:nvPr/>
        </p:nvSpPr>
        <p:spPr>
          <a:xfrm>
            <a:off x="7308304" y="4797152"/>
            <a:ext cx="1080120" cy="288032"/>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0" i="0" u="none" strike="noStrike" kern="1200" cap="none" spc="0" normalizeH="0" baseline="0" noProof="0" dirty="0" smtClean="0">
                <a:ln>
                  <a:noFill/>
                </a:ln>
                <a:solidFill>
                  <a:schemeClr val="tx1"/>
                </a:solidFill>
                <a:effectLst/>
                <a:uLnTx/>
                <a:uFillTx/>
                <a:latin typeface="+mn-lt"/>
                <a:ea typeface="+mn-ea"/>
                <a:cs typeface="+mn-cs"/>
              </a:rPr>
              <a:t>Tiempo</a:t>
            </a:r>
          </a:p>
        </p:txBody>
      </p:sp>
      <p:cxnSp>
        <p:nvCxnSpPr>
          <p:cNvPr id="12" name="11 Conector recto de flecha"/>
          <p:cNvCxnSpPr/>
          <p:nvPr/>
        </p:nvCxnSpPr>
        <p:spPr>
          <a:xfrm flipV="1">
            <a:off x="3131840" y="3501008"/>
            <a:ext cx="0" cy="252028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5436096" y="3501008"/>
            <a:ext cx="0" cy="259228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2 Marcador de contenido"/>
          <p:cNvSpPr txBox="1">
            <a:spLocks/>
          </p:cNvSpPr>
          <p:nvPr/>
        </p:nvSpPr>
        <p:spPr>
          <a:xfrm>
            <a:off x="5508104" y="5805264"/>
            <a:ext cx="1080120" cy="288032"/>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0" i="0" u="none" strike="noStrike" kern="1200" cap="none" spc="0" normalizeH="0" baseline="0" noProof="0" dirty="0" smtClean="0">
                <a:ln>
                  <a:noFill/>
                </a:ln>
                <a:solidFill>
                  <a:schemeClr val="tx1"/>
                </a:solidFill>
                <a:effectLst/>
                <a:uLnTx/>
                <a:uFillTx/>
                <a:latin typeface="+mn-lt"/>
                <a:ea typeface="+mn-ea"/>
                <a:cs typeface="+mn-cs"/>
              </a:rPr>
              <a:t>Voluntad </a:t>
            </a:r>
          </a:p>
        </p:txBody>
      </p:sp>
      <p:sp>
        <p:nvSpPr>
          <p:cNvPr id="20" name="19 CuadroTexto"/>
          <p:cNvSpPr txBox="1"/>
          <p:nvPr/>
        </p:nvSpPr>
        <p:spPr>
          <a:xfrm>
            <a:off x="5796136" y="2132856"/>
            <a:ext cx="2448272" cy="923330"/>
          </a:xfrm>
          <a:prstGeom prst="rect">
            <a:avLst/>
          </a:prstGeom>
          <a:noFill/>
        </p:spPr>
        <p:txBody>
          <a:bodyPr wrap="square" rtlCol="0">
            <a:spAutoFit/>
          </a:bodyPr>
          <a:lstStyle/>
          <a:p>
            <a:r>
              <a:rPr lang="es-CO" dirty="0" err="1" smtClean="0"/>
              <a:t>Burckhardt</a:t>
            </a:r>
            <a:r>
              <a:rPr lang="es-CO" dirty="0" smtClean="0"/>
              <a:t>: La historia cultural como ennoblecimiento</a:t>
            </a:r>
            <a:endParaRPr lang="es-CO" dirty="0"/>
          </a:p>
        </p:txBody>
      </p:sp>
      <p:sp>
        <p:nvSpPr>
          <p:cNvPr id="21" name="1 Título"/>
          <p:cNvSpPr txBox="1">
            <a:spLocks/>
          </p:cNvSpPr>
          <p:nvPr/>
        </p:nvSpPr>
        <p:spPr>
          <a:xfrm>
            <a:off x="467544" y="332656"/>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4400" b="0" i="0" u="none" strike="noStrike" kern="1200" cap="none" spc="0" normalizeH="0" baseline="0" noProof="0" smtClean="0">
                <a:ln>
                  <a:noFill/>
                </a:ln>
                <a:solidFill>
                  <a:schemeClr val="tx1"/>
                </a:solidFill>
                <a:effectLst/>
                <a:uLnTx/>
                <a:uFillTx/>
                <a:latin typeface="+mj-lt"/>
                <a:ea typeface="+mj-ea"/>
                <a:cs typeface="+mj-cs"/>
              </a:rPr>
              <a:t>Emergencia de la historia</a:t>
            </a:r>
            <a:endParaRPr kumimoji="0" lang="es-CO"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3" name="22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2- La idea de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4400" b="0" i="0" u="none" strike="noStrike" kern="1200" cap="none" spc="0" normalizeH="0" baseline="0" noProof="0" smtClean="0">
                <a:ln>
                  <a:noFill/>
                </a:ln>
                <a:solidFill>
                  <a:schemeClr val="tx1"/>
                </a:solidFill>
                <a:effectLst/>
                <a:uLnTx/>
                <a:uFillTx/>
                <a:latin typeface="+mj-lt"/>
                <a:ea typeface="+mj-ea"/>
                <a:cs typeface="+mj-cs"/>
              </a:rPr>
              <a:t>Emergencia de la historia</a:t>
            </a:r>
            <a:endParaRPr kumimoji="0" lang="es-CO"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2 Marcador de contenido"/>
          <p:cNvSpPr txBox="1">
            <a:spLocks/>
          </p:cNvSpPr>
          <p:nvPr/>
        </p:nvSpPr>
        <p:spPr>
          <a:xfrm>
            <a:off x="467544" y="4149080"/>
            <a:ext cx="1296144" cy="6480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0" i="0" u="none" strike="noStrike" kern="1200" cap="none" spc="0" normalizeH="0" baseline="0" noProof="0" dirty="0" smtClean="0">
                <a:ln>
                  <a:noFill/>
                </a:ln>
                <a:solidFill>
                  <a:schemeClr val="tx1"/>
                </a:solidFill>
                <a:effectLst/>
                <a:uLnTx/>
                <a:uFillTx/>
                <a:latin typeface="+mn-lt"/>
                <a:ea typeface="+mn-ea"/>
                <a:cs typeface="+mn-cs"/>
              </a:rPr>
              <a:t>Moral</a:t>
            </a:r>
          </a:p>
        </p:txBody>
      </p:sp>
      <p:cxnSp>
        <p:nvCxnSpPr>
          <p:cNvPr id="6" name="5 Conector recto"/>
          <p:cNvCxnSpPr/>
          <p:nvPr/>
        </p:nvCxnSpPr>
        <p:spPr>
          <a:xfrm>
            <a:off x="1475656" y="4869160"/>
            <a:ext cx="5688632" cy="0"/>
          </a:xfrm>
          <a:prstGeom prst="line">
            <a:avLst/>
          </a:prstGeom>
          <a:ln w="57150">
            <a:solidFill>
              <a:schemeClr val="accent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6 Triángulo isósceles"/>
          <p:cNvSpPr/>
          <p:nvPr/>
        </p:nvSpPr>
        <p:spPr>
          <a:xfrm>
            <a:off x="1979712" y="3284984"/>
            <a:ext cx="2304256" cy="1440160"/>
          </a:xfrm>
          <a:prstGeom prst="triangl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7 Triángulo isósceles"/>
          <p:cNvSpPr/>
          <p:nvPr/>
        </p:nvSpPr>
        <p:spPr>
          <a:xfrm>
            <a:off x="4283968" y="3356992"/>
            <a:ext cx="2304256" cy="1368152"/>
          </a:xfrm>
          <a:prstGeom prst="triangl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2 Marcador de contenido"/>
          <p:cNvSpPr txBox="1">
            <a:spLocks/>
          </p:cNvSpPr>
          <p:nvPr/>
        </p:nvSpPr>
        <p:spPr>
          <a:xfrm>
            <a:off x="7308304" y="4797152"/>
            <a:ext cx="1080120" cy="288032"/>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0" i="0" u="none" strike="noStrike" kern="1200" cap="none" spc="0" normalizeH="0" baseline="0" noProof="0" dirty="0" smtClean="0">
                <a:ln>
                  <a:noFill/>
                </a:ln>
                <a:solidFill>
                  <a:schemeClr val="tx1"/>
                </a:solidFill>
                <a:effectLst/>
                <a:uLnTx/>
                <a:uFillTx/>
                <a:latin typeface="+mn-lt"/>
                <a:ea typeface="+mn-ea"/>
                <a:cs typeface="+mn-cs"/>
              </a:rPr>
              <a:t>Tiempo</a:t>
            </a:r>
          </a:p>
        </p:txBody>
      </p:sp>
      <p:cxnSp>
        <p:nvCxnSpPr>
          <p:cNvPr id="11" name="10 Conector recto de flecha"/>
          <p:cNvCxnSpPr/>
          <p:nvPr/>
        </p:nvCxnSpPr>
        <p:spPr>
          <a:xfrm flipV="1">
            <a:off x="1475656" y="3645024"/>
            <a:ext cx="2880320" cy="115212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7" idx="3"/>
          </p:cNvCxnSpPr>
          <p:nvPr/>
        </p:nvCxnSpPr>
        <p:spPr>
          <a:xfrm flipV="1">
            <a:off x="3131840" y="3429000"/>
            <a:ext cx="2304256" cy="129614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2 Marcador de contenido"/>
          <p:cNvSpPr txBox="1">
            <a:spLocks/>
          </p:cNvSpPr>
          <p:nvPr/>
        </p:nvSpPr>
        <p:spPr>
          <a:xfrm>
            <a:off x="2267744" y="4365104"/>
            <a:ext cx="1080120" cy="288032"/>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0" i="0" u="none" strike="noStrike" kern="1200" cap="none" spc="0" normalizeH="0" baseline="0" noProof="0" dirty="0" smtClean="0">
                <a:ln>
                  <a:noFill/>
                </a:ln>
                <a:solidFill>
                  <a:schemeClr val="tx1"/>
                </a:solidFill>
                <a:effectLst/>
                <a:uLnTx/>
                <a:uFillTx/>
                <a:latin typeface="+mn-lt"/>
                <a:ea typeface="+mn-ea"/>
                <a:cs typeface="+mn-cs"/>
              </a:rPr>
              <a:t>Voluntad </a:t>
            </a:r>
          </a:p>
        </p:txBody>
      </p:sp>
      <p:sp>
        <p:nvSpPr>
          <p:cNvPr id="14" name="13 CuadroTexto"/>
          <p:cNvSpPr txBox="1"/>
          <p:nvPr/>
        </p:nvSpPr>
        <p:spPr>
          <a:xfrm>
            <a:off x="5796136" y="2132856"/>
            <a:ext cx="2448272" cy="923330"/>
          </a:xfrm>
          <a:prstGeom prst="rect">
            <a:avLst/>
          </a:prstGeom>
          <a:noFill/>
        </p:spPr>
        <p:txBody>
          <a:bodyPr wrap="square" rtlCol="0">
            <a:spAutoFit/>
          </a:bodyPr>
          <a:lstStyle/>
          <a:p>
            <a:r>
              <a:rPr lang="es-CO" dirty="0" smtClean="0"/>
              <a:t>Nietzsche: La historia como revelación de la falsedad</a:t>
            </a:r>
            <a:endParaRPr lang="es-CO" dirty="0"/>
          </a:p>
        </p:txBody>
      </p:sp>
      <p:sp>
        <p:nvSpPr>
          <p:cNvPr id="21" name="20 Rectángulo"/>
          <p:cNvSpPr/>
          <p:nvPr/>
        </p:nvSpPr>
        <p:spPr>
          <a:xfrm>
            <a:off x="5364088" y="4797152"/>
            <a:ext cx="216024"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3" name="22 Rectángulo"/>
          <p:cNvSpPr/>
          <p:nvPr/>
        </p:nvSpPr>
        <p:spPr>
          <a:xfrm>
            <a:off x="5516488" y="4949552"/>
            <a:ext cx="216024"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4" name="23 Rectángulo"/>
          <p:cNvSpPr/>
          <p:nvPr/>
        </p:nvSpPr>
        <p:spPr>
          <a:xfrm>
            <a:off x="3563888" y="4797152"/>
            <a:ext cx="216024"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5" name="24 Rectángulo"/>
          <p:cNvSpPr/>
          <p:nvPr/>
        </p:nvSpPr>
        <p:spPr>
          <a:xfrm>
            <a:off x="2843808" y="4797152"/>
            <a:ext cx="216024"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6" name="25 Rectángulo"/>
          <p:cNvSpPr/>
          <p:nvPr/>
        </p:nvSpPr>
        <p:spPr>
          <a:xfrm>
            <a:off x="4283968" y="4797152"/>
            <a:ext cx="216024"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7" name="26 Rectángulo"/>
          <p:cNvSpPr/>
          <p:nvPr/>
        </p:nvSpPr>
        <p:spPr>
          <a:xfrm>
            <a:off x="1835696" y="4797152"/>
            <a:ext cx="216024"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Rectángulo"/>
          <p:cNvSpPr/>
          <p:nvPr/>
        </p:nvSpPr>
        <p:spPr>
          <a:xfrm>
            <a:off x="6012160" y="4797152"/>
            <a:ext cx="216024"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9" name="28 Rectángulo"/>
          <p:cNvSpPr/>
          <p:nvPr/>
        </p:nvSpPr>
        <p:spPr>
          <a:xfrm>
            <a:off x="6660232" y="4797152"/>
            <a:ext cx="216024"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0" name="2 Marcador de contenido"/>
          <p:cNvSpPr txBox="1">
            <a:spLocks/>
          </p:cNvSpPr>
          <p:nvPr/>
        </p:nvSpPr>
        <p:spPr>
          <a:xfrm>
            <a:off x="5652120" y="3356992"/>
            <a:ext cx="2520280" cy="504056"/>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0" i="0" u="none" strike="noStrike" kern="1200" cap="none" spc="0" normalizeH="0" baseline="0" noProof="0" dirty="0" smtClean="0">
                <a:ln>
                  <a:noFill/>
                </a:ln>
                <a:solidFill>
                  <a:schemeClr val="tx1"/>
                </a:solidFill>
                <a:effectLst/>
                <a:uLnTx/>
                <a:uFillTx/>
                <a:latin typeface="+mn-lt"/>
                <a:ea typeface="+mn-ea"/>
                <a:cs typeface="+mn-cs"/>
              </a:rPr>
              <a:t>Representación,</a:t>
            </a:r>
            <a:r>
              <a:rPr kumimoji="0" lang="es-CO" sz="3200" b="0" i="0" u="none" strike="noStrike" kern="1200" cap="none" spc="0" normalizeH="0" noProof="0" dirty="0" smtClean="0">
                <a:ln>
                  <a:noFill/>
                </a:ln>
                <a:solidFill>
                  <a:schemeClr val="tx1"/>
                </a:solidFill>
                <a:effectLst/>
                <a:uLnTx/>
                <a:uFillTx/>
                <a:latin typeface="+mn-lt"/>
                <a:ea typeface="+mn-ea"/>
                <a:cs typeface="+mn-cs"/>
              </a:rPr>
              <a:t> engaño</a:t>
            </a:r>
            <a:r>
              <a:rPr kumimoji="0" lang="es-CO" sz="32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32" name="31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2- La idea de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Necesidad histórica</a:t>
            </a:r>
            <a:endParaRPr lang="es-CO" dirty="0"/>
          </a:p>
        </p:txBody>
      </p:sp>
      <p:sp>
        <p:nvSpPr>
          <p:cNvPr id="3" name="2 Marcador de contenido"/>
          <p:cNvSpPr>
            <a:spLocks noGrp="1"/>
          </p:cNvSpPr>
          <p:nvPr>
            <p:ph idx="1"/>
          </p:nvPr>
        </p:nvSpPr>
        <p:spPr>
          <a:xfrm>
            <a:off x="457200" y="1600201"/>
            <a:ext cx="7931224" cy="532655"/>
          </a:xfrm>
        </p:spPr>
        <p:txBody>
          <a:bodyPr>
            <a:normAutofit fontScale="70000" lnSpcReduction="20000"/>
          </a:bodyPr>
          <a:lstStyle/>
          <a:p>
            <a:pPr>
              <a:buNone/>
            </a:pPr>
            <a:r>
              <a:rPr lang="es-CO" dirty="0" smtClean="0"/>
              <a:t>Historia de la libertad=historia de la cultura =historia del individuo</a:t>
            </a:r>
            <a:endParaRPr lang="es-CO" dirty="0"/>
          </a:p>
        </p:txBody>
      </p:sp>
      <p:sp>
        <p:nvSpPr>
          <p:cNvPr id="4" name="3 Triángulo isósceles"/>
          <p:cNvSpPr/>
          <p:nvPr/>
        </p:nvSpPr>
        <p:spPr>
          <a:xfrm>
            <a:off x="4355976" y="2708920"/>
            <a:ext cx="1944216" cy="1512168"/>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Historia</a:t>
            </a:r>
            <a:endParaRPr lang="es-CO" dirty="0"/>
          </a:p>
        </p:txBody>
      </p:sp>
      <p:sp>
        <p:nvSpPr>
          <p:cNvPr id="5" name="4 CuadroTexto"/>
          <p:cNvSpPr txBox="1"/>
          <p:nvPr/>
        </p:nvSpPr>
        <p:spPr>
          <a:xfrm>
            <a:off x="4788024" y="2276872"/>
            <a:ext cx="1512168" cy="369332"/>
          </a:xfrm>
          <a:prstGeom prst="rect">
            <a:avLst/>
          </a:prstGeom>
          <a:noFill/>
        </p:spPr>
        <p:txBody>
          <a:bodyPr wrap="square" rtlCol="0">
            <a:spAutoFit/>
          </a:bodyPr>
          <a:lstStyle/>
          <a:p>
            <a:r>
              <a:rPr lang="es-CO" dirty="0" smtClean="0"/>
              <a:t>Libertad</a:t>
            </a:r>
            <a:endParaRPr lang="es-CO" dirty="0"/>
          </a:p>
        </p:txBody>
      </p:sp>
      <p:sp>
        <p:nvSpPr>
          <p:cNvPr id="6" name="5 CuadroTexto"/>
          <p:cNvSpPr txBox="1"/>
          <p:nvPr/>
        </p:nvSpPr>
        <p:spPr>
          <a:xfrm>
            <a:off x="3347864" y="4077072"/>
            <a:ext cx="864096" cy="369332"/>
          </a:xfrm>
          <a:prstGeom prst="rect">
            <a:avLst/>
          </a:prstGeom>
          <a:noFill/>
        </p:spPr>
        <p:txBody>
          <a:bodyPr wrap="square" rtlCol="0">
            <a:spAutoFit/>
          </a:bodyPr>
          <a:lstStyle/>
          <a:p>
            <a:r>
              <a:rPr lang="es-CO" dirty="0" smtClean="0"/>
              <a:t>Cultura</a:t>
            </a:r>
            <a:endParaRPr lang="es-CO" dirty="0"/>
          </a:p>
        </p:txBody>
      </p:sp>
      <p:sp>
        <p:nvSpPr>
          <p:cNvPr id="7" name="6 CuadroTexto"/>
          <p:cNvSpPr txBox="1"/>
          <p:nvPr/>
        </p:nvSpPr>
        <p:spPr>
          <a:xfrm>
            <a:off x="6372200" y="4077072"/>
            <a:ext cx="1512168" cy="369332"/>
          </a:xfrm>
          <a:prstGeom prst="rect">
            <a:avLst/>
          </a:prstGeom>
          <a:noFill/>
        </p:spPr>
        <p:txBody>
          <a:bodyPr wrap="square" rtlCol="0">
            <a:spAutoFit/>
          </a:bodyPr>
          <a:lstStyle/>
          <a:p>
            <a:r>
              <a:rPr lang="es-CO" dirty="0" smtClean="0"/>
              <a:t>Individuo</a:t>
            </a:r>
            <a:endParaRPr lang="es-CO" dirty="0"/>
          </a:p>
        </p:txBody>
      </p:sp>
      <p:sp>
        <p:nvSpPr>
          <p:cNvPr id="8" name="7 CuadroTexto"/>
          <p:cNvSpPr txBox="1"/>
          <p:nvPr/>
        </p:nvSpPr>
        <p:spPr>
          <a:xfrm rot="16200000">
            <a:off x="-598014" y="5504411"/>
            <a:ext cx="2060848" cy="646331"/>
          </a:xfrm>
          <a:prstGeom prst="rect">
            <a:avLst/>
          </a:prstGeom>
          <a:solidFill>
            <a:schemeClr val="bg1"/>
          </a:solidFill>
        </p:spPr>
        <p:txBody>
          <a:bodyPr wrap="square" rtlCol="0">
            <a:spAutoFit/>
            <a:scene3d>
              <a:camera prst="orthographicFront"/>
              <a:lightRig rig="threePt" dir="t"/>
            </a:scene3d>
            <a:sp3d extrusionH="57150">
              <a:bevelT w="38100" h="38100" prst="relaxedInset"/>
            </a:sp3d>
          </a:bodyPr>
          <a:lstStyle/>
          <a:p>
            <a:r>
              <a:rPr lang="es-ES" spc="300" dirty="0" smtClean="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rPr>
              <a:t>2- La idea de historia</a:t>
            </a:r>
            <a:endParaRPr lang="es-CO" spc="300" dirty="0">
              <a:ln w="0" cmpd="dbl">
                <a:solidFill>
                  <a:sysClr val="windowText" lastClr="000000"/>
                </a:solidFill>
              </a:ln>
              <a:gradFill>
                <a:gsLst>
                  <a:gs pos="47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18900000" algn="bl" rotWithShape="0">
                  <a:prstClr val="black">
                    <a:alpha val="40000"/>
                  </a:prstClr>
                </a:outerShdw>
              </a:effectLst>
            </a:endParaRPr>
          </a:p>
        </p:txBody>
      </p:sp>
      <p:sp>
        <p:nvSpPr>
          <p:cNvPr id="9" name="8 Rectángulo"/>
          <p:cNvSpPr/>
          <p:nvPr/>
        </p:nvSpPr>
        <p:spPr>
          <a:xfrm>
            <a:off x="3419872" y="2348880"/>
            <a:ext cx="3960440" cy="2520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CuadroTexto"/>
          <p:cNvSpPr txBox="1"/>
          <p:nvPr/>
        </p:nvSpPr>
        <p:spPr>
          <a:xfrm>
            <a:off x="6660232" y="4869160"/>
            <a:ext cx="1512168" cy="369332"/>
          </a:xfrm>
          <a:prstGeom prst="rect">
            <a:avLst/>
          </a:prstGeom>
          <a:noFill/>
        </p:spPr>
        <p:txBody>
          <a:bodyPr wrap="square" rtlCol="0">
            <a:spAutoFit/>
          </a:bodyPr>
          <a:lstStyle/>
          <a:p>
            <a:r>
              <a:rPr lang="es-CO" dirty="0" smtClean="0"/>
              <a:t>Pensamiento</a:t>
            </a:r>
            <a:endParaRPr lang="es-CO"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1076</Words>
  <Application>Microsoft Office PowerPoint</Application>
  <PresentationFormat>Presentación en pantalla (4:3)</PresentationFormat>
  <Paragraphs>106</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La verticalidad de la historia</vt:lpstr>
      <vt:lpstr>Diapositiva 2</vt:lpstr>
      <vt:lpstr>El sentido histórico como sentido estético</vt:lpstr>
      <vt:lpstr>El método creativo</vt:lpstr>
      <vt:lpstr>El método analítico </vt:lpstr>
      <vt:lpstr>Emergencia de la historia</vt:lpstr>
      <vt:lpstr>Diapositiva 7</vt:lpstr>
      <vt:lpstr>Diapositiva 8</vt:lpstr>
      <vt:lpstr>Necesidad histórica</vt:lpstr>
      <vt:lpstr>Diapositiva 10</vt:lpstr>
      <vt:lpstr>Diapositiva 11</vt:lpstr>
      <vt:lpstr>Diapositiva 12</vt:lpstr>
      <vt:lpstr>HORIZONTE DE EXPECTATIVA</vt:lpstr>
      <vt:lpstr>ANSCHAUNG</vt:lpstr>
      <vt:lpstr>Principio de Juego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dc:creator>
  <cp:lastModifiedBy>CARLOS</cp:lastModifiedBy>
  <cp:revision>27</cp:revision>
  <dcterms:created xsi:type="dcterms:W3CDTF">2013-03-18T14:06:48Z</dcterms:created>
  <dcterms:modified xsi:type="dcterms:W3CDTF">2013-03-18T17:55:41Z</dcterms:modified>
</cp:coreProperties>
</file>